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02" r:id="rId14"/>
    <p:sldId id="268" r:id="rId15"/>
    <p:sldId id="300" r:id="rId16"/>
    <p:sldId id="269" r:id="rId17"/>
    <p:sldId id="270" r:id="rId18"/>
    <p:sldId id="271" r:id="rId19"/>
    <p:sldId id="273" r:id="rId20"/>
    <p:sldId id="275" r:id="rId21"/>
    <p:sldId id="277" r:id="rId22"/>
    <p:sldId id="279" r:id="rId23"/>
    <p:sldId id="280" r:id="rId24"/>
    <p:sldId id="281" r:id="rId25"/>
    <p:sldId id="282" r:id="rId26"/>
    <p:sldId id="283" r:id="rId27"/>
    <p:sldId id="284" r:id="rId28"/>
    <p:sldId id="285" r:id="rId29"/>
    <p:sldId id="286" r:id="rId30"/>
    <p:sldId id="288" r:id="rId31"/>
    <p:sldId id="289" r:id="rId32"/>
    <p:sldId id="290" r:id="rId33"/>
    <p:sldId id="291" r:id="rId34"/>
    <p:sldId id="301"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717" autoAdjust="0"/>
  </p:normalViewPr>
  <p:slideViewPr>
    <p:cSldViewPr>
      <p:cViewPr varScale="1">
        <p:scale>
          <a:sx n="70" d="100"/>
          <a:sy n="70" d="100"/>
        </p:scale>
        <p:origin x="138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9866A9-EC33-45F3-B51B-D7249269478D}" type="datetimeFigureOut">
              <a:rPr lang="en-US" smtClean="0"/>
              <a:t>2/26/2019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4946EC-86DC-4FF8-B848-5394D2141088}" type="slidenum">
              <a:rPr lang="en-US" smtClean="0"/>
              <a:t>‹#›</a:t>
            </a:fld>
            <a:endParaRPr lang="en-US"/>
          </a:p>
        </p:txBody>
      </p:sp>
    </p:spTree>
    <p:extLst>
      <p:ext uri="{BB962C8B-B14F-4D97-AF65-F5344CB8AC3E}">
        <p14:creationId xmlns:p14="http://schemas.microsoft.com/office/powerpoint/2010/main" val="1397863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C4946EC-86DC-4FF8-B848-5394D2141088}" type="slidenum">
              <a:rPr lang="en-US" smtClean="0"/>
              <a:t>12</a:t>
            </a:fld>
            <a:endParaRPr lang="en-US"/>
          </a:p>
        </p:txBody>
      </p:sp>
    </p:spTree>
    <p:extLst>
      <p:ext uri="{BB962C8B-B14F-4D97-AF65-F5344CB8AC3E}">
        <p14:creationId xmlns:p14="http://schemas.microsoft.com/office/powerpoint/2010/main" val="3984491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C4946EC-86DC-4FF8-B848-5394D2141088}" type="slidenum">
              <a:rPr lang="en-US" smtClean="0"/>
              <a:t>13</a:t>
            </a:fld>
            <a:endParaRPr lang="en-US"/>
          </a:p>
        </p:txBody>
      </p:sp>
    </p:spTree>
    <p:extLst>
      <p:ext uri="{BB962C8B-B14F-4D97-AF65-F5344CB8AC3E}">
        <p14:creationId xmlns:p14="http://schemas.microsoft.com/office/powerpoint/2010/main" val="1114627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3465D5-5B37-4597-A3D0-57339B6833B2}" type="datetimeFigureOut">
              <a:rPr lang="en-US" smtClean="0"/>
              <a:t>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F77C5F-600F-4B39-88C4-B0E5B88FF62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3465D5-5B37-4597-A3D0-57339B6833B2}" type="datetimeFigureOut">
              <a:rPr lang="en-US" smtClean="0"/>
              <a:t>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F77C5F-600F-4B39-88C4-B0E5B88FF62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3465D5-5B37-4597-A3D0-57339B6833B2}" type="datetimeFigureOut">
              <a:rPr lang="en-US" smtClean="0"/>
              <a:t>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F77C5F-600F-4B39-88C4-B0E5B88FF62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3465D5-5B37-4597-A3D0-57339B6833B2}" type="datetimeFigureOut">
              <a:rPr lang="en-US" smtClean="0"/>
              <a:t>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F77C5F-600F-4B39-88C4-B0E5B88FF62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3465D5-5B37-4597-A3D0-57339B6833B2}" type="datetimeFigureOut">
              <a:rPr lang="en-US" smtClean="0"/>
              <a:t>2/26/2019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F77C5F-600F-4B39-88C4-B0E5B88FF62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53465D5-5B37-4597-A3D0-57339B6833B2}" type="datetimeFigureOut">
              <a:rPr lang="en-US" smtClean="0"/>
              <a:t>2/26/2019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F77C5F-600F-4B39-88C4-B0E5B88FF62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3465D5-5B37-4597-A3D0-57339B6833B2}" type="datetimeFigureOut">
              <a:rPr lang="en-US" smtClean="0"/>
              <a:t>2/26/2019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F77C5F-600F-4B39-88C4-B0E5B88FF62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53465D5-5B37-4597-A3D0-57339B6833B2}" type="datetimeFigureOut">
              <a:rPr lang="en-US" smtClean="0"/>
              <a:t>2/26/2019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F77C5F-600F-4B39-88C4-B0E5B88FF62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3465D5-5B37-4597-A3D0-57339B6833B2}" type="datetimeFigureOut">
              <a:rPr lang="en-US" smtClean="0"/>
              <a:t>2/26/2019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F77C5F-600F-4B39-88C4-B0E5B88FF62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3465D5-5B37-4597-A3D0-57339B6833B2}" type="datetimeFigureOut">
              <a:rPr lang="en-US" smtClean="0"/>
              <a:t>2/26/2019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F77C5F-600F-4B39-88C4-B0E5B88FF62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3465D5-5B37-4597-A3D0-57339B6833B2}" type="datetimeFigureOut">
              <a:rPr lang="en-US" smtClean="0"/>
              <a:t>2/26/2019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F77C5F-600F-4B39-88C4-B0E5B88FF62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3465D5-5B37-4597-A3D0-57339B6833B2}" type="datetimeFigureOut">
              <a:rPr lang="en-US" smtClean="0"/>
              <a:t>2/26/2019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F77C5F-600F-4B39-88C4-B0E5B88FF62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5745162"/>
          </a:xfrm>
        </p:spPr>
        <p:txBody>
          <a:bodyPr>
            <a:normAutofit/>
          </a:bodyPr>
          <a:lstStyle/>
          <a:p>
            <a:r>
              <a:rPr lang="en-US" sz="2800" b="1" dirty="0">
                <a:solidFill>
                  <a:srgbClr val="00B050"/>
                </a:solidFill>
                <a:latin typeface="Times New Roman" pitchFamily="18" charset="0"/>
                <a:cs typeface="Times New Roman" pitchFamily="18" charset="0"/>
              </a:rPr>
              <a:t>Efficient Retrieval over Documents Encrypted by Attributes in Cloud Computing</a:t>
            </a:r>
            <a:endParaRPr lang="en-US" sz="2800" b="1" dirty="0">
              <a:solidFill>
                <a:srgbClr val="00B050"/>
              </a:solidFill>
              <a:latin typeface="Times New Roman" pitchFamily="18" charset="0"/>
              <a:cs typeface="Times New Roman" pitchFamily="18" charset="0"/>
            </a:endParaRPr>
          </a:p>
        </p:txBody>
      </p:sp>
      <p:sp>
        <p:nvSpPr>
          <p:cNvPr id="2" name="TextBox 1"/>
          <p:cNvSpPr txBox="1"/>
          <p:nvPr/>
        </p:nvSpPr>
        <p:spPr>
          <a:xfrm>
            <a:off x="5715000" y="4191000"/>
            <a:ext cx="2971800" cy="646331"/>
          </a:xfrm>
          <a:prstGeom prst="rect">
            <a:avLst/>
          </a:prstGeom>
          <a:noFill/>
        </p:spPr>
        <p:txBody>
          <a:bodyPr wrap="square" rtlCol="0">
            <a:spAutoFit/>
          </a:bodyPr>
          <a:lstStyle/>
          <a:p>
            <a:r>
              <a:rPr lang="en-US" dirty="0" smtClean="0"/>
              <a:t>Name:</a:t>
            </a:r>
          </a:p>
          <a:p>
            <a:r>
              <a:rPr lang="en-US" dirty="0" smtClean="0"/>
              <a:t>Roll Number:</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0"/>
            <a:ext cx="208262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sz="2400" b="1" i="0" u="none" strike="noStrike" cap="none" normalizeH="0" baseline="0" dirty="0" smtClean="0">
                <a:ln>
                  <a:noFill/>
                </a:ln>
                <a:solidFill>
                  <a:srgbClr val="00B050"/>
                </a:solidFill>
                <a:effectLst/>
                <a:latin typeface="Times New Roman" pitchFamily="18" charset="0"/>
                <a:ea typeface="Times New Roman" pitchFamily="18" charset="0"/>
                <a:cs typeface="Times New Roman" pitchFamily="18" charset="0"/>
              </a:rPr>
              <a:t> </a:t>
            </a:r>
            <a:r>
              <a:rPr lang="en-US" sz="2400" b="1" dirty="0">
                <a:solidFill>
                  <a:srgbClr val="00B050"/>
                </a:solidFill>
                <a:latin typeface="Times New Roman" pitchFamily="18" charset="0"/>
                <a:ea typeface="Times New Roman" pitchFamily="18" charset="0"/>
                <a:cs typeface="Times New Roman" pitchFamily="18" charset="0"/>
              </a:rPr>
              <a:t>Data </a:t>
            </a:r>
            <a:r>
              <a:rPr lang="en-US" sz="2400" b="1" dirty="0" smtClean="0">
                <a:solidFill>
                  <a:srgbClr val="00B050"/>
                </a:solidFill>
                <a:latin typeface="Times New Roman" pitchFamily="18" charset="0"/>
                <a:ea typeface="Times New Roman" pitchFamily="18" charset="0"/>
                <a:cs typeface="Times New Roman" pitchFamily="18" charset="0"/>
              </a:rPr>
              <a:t>Owner</a:t>
            </a:r>
            <a:r>
              <a:rPr kumimoji="0" lang="en-US" sz="2400" b="1" i="0" u="none" strike="noStrike" cap="none" normalizeH="0" baseline="0" dirty="0" smtClean="0">
                <a:ln>
                  <a:noFill/>
                </a:ln>
                <a:solidFill>
                  <a:srgbClr val="00B050"/>
                </a:solidFill>
                <a:effectLst/>
                <a:latin typeface="Times New Roman" pitchFamily="18" charset="0"/>
                <a:ea typeface="Times New Roman" pitchFamily="18" charset="0"/>
                <a:cs typeface="Times New Roman" pitchFamily="18" charset="0"/>
              </a:rPr>
              <a:t>:-</a:t>
            </a:r>
            <a:endParaRPr kumimoji="0" lang="en-US" sz="2400" b="0" i="0" u="none" strike="noStrike" cap="none" normalizeH="0" baseline="0" dirty="0" smtClean="0">
              <a:ln>
                <a:noFill/>
              </a:ln>
              <a:solidFill>
                <a:srgbClr val="00B050"/>
              </a:solidFill>
              <a:effectLst/>
              <a:latin typeface="Times New Roman" pitchFamily="18" charset="0"/>
              <a:cs typeface="Times New Roman" pitchFamily="18" charset="0"/>
            </a:endParaRPr>
          </a:p>
        </p:txBody>
      </p:sp>
      <p:sp>
        <p:nvSpPr>
          <p:cNvPr id="1026" name="Rectangle 2"/>
          <p:cNvSpPr>
            <a:spLocks noChangeArrowheads="1"/>
          </p:cNvSpPr>
          <p:nvPr/>
        </p:nvSpPr>
        <p:spPr bwMode="auto">
          <a:xfrm>
            <a:off x="304800" y="591979"/>
            <a:ext cx="8305800" cy="44627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indent="171450" fontAlgn="base">
              <a:spcBef>
                <a:spcPct val="0"/>
              </a:spcBef>
              <a:spcAft>
                <a:spcPct val="0"/>
              </a:spcAft>
              <a:buFont typeface="Arial" pitchFamily="34" charset="0"/>
              <a:buChar char="•"/>
            </a:pPr>
            <a:r>
              <a:rPr lang="en-US" sz="2400" dirty="0">
                <a:solidFill>
                  <a:srgbClr val="000000"/>
                </a:solidFill>
                <a:latin typeface="Times New Roman" pitchFamily="18" charset="0"/>
                <a:ea typeface="Times New Roman" pitchFamily="18" charset="0"/>
                <a:cs typeface="Times New Roman" pitchFamily="18" charset="0"/>
              </a:rPr>
              <a:t>The data owner is responsible for collecting and preprocessing the documents, and then obtains a set of high quality files F. </a:t>
            </a:r>
            <a:endParaRPr lang="en-US" sz="2400" dirty="0" smtClean="0">
              <a:solidFill>
                <a:srgbClr val="000000"/>
              </a:solidFill>
              <a:latin typeface="Times New Roman" pitchFamily="18" charset="0"/>
              <a:ea typeface="Times New Roman" pitchFamily="18" charset="0"/>
              <a:cs typeface="Times New Roman" pitchFamily="18" charset="0"/>
            </a:endParaRPr>
          </a:p>
          <a:p>
            <a:pPr lvl="0" indent="171450" fontAlgn="base">
              <a:spcBef>
                <a:spcPct val="0"/>
              </a:spcBef>
              <a:spcAft>
                <a:spcPct val="0"/>
              </a:spcAft>
              <a:buFont typeface="Arial" pitchFamily="34" charset="0"/>
              <a:buChar char="•"/>
            </a:pPr>
            <a:r>
              <a:rPr lang="en-US" sz="2400" dirty="0" smtClean="0">
                <a:solidFill>
                  <a:srgbClr val="000000"/>
                </a:solidFill>
                <a:latin typeface="Times New Roman" pitchFamily="18" charset="0"/>
                <a:ea typeface="Times New Roman" pitchFamily="18" charset="0"/>
                <a:cs typeface="Times New Roman" pitchFamily="18" charset="0"/>
              </a:rPr>
              <a:t>He </a:t>
            </a:r>
            <a:r>
              <a:rPr lang="en-US" sz="2400" dirty="0">
                <a:solidFill>
                  <a:srgbClr val="000000"/>
                </a:solidFill>
                <a:latin typeface="Times New Roman" pitchFamily="18" charset="0"/>
                <a:ea typeface="Times New Roman" pitchFamily="18" charset="0"/>
                <a:cs typeface="Times New Roman" pitchFamily="18" charset="0"/>
              </a:rPr>
              <a:t>sets the attributes for each document and then hierarchically encrypts the document collection based on attributes. In addition, an index vector is extracted from each document based on the document’s content and attributes. </a:t>
            </a:r>
            <a:endParaRPr lang="en-US" sz="2400" dirty="0" smtClean="0">
              <a:solidFill>
                <a:srgbClr val="000000"/>
              </a:solidFill>
              <a:latin typeface="Times New Roman" pitchFamily="18" charset="0"/>
              <a:ea typeface="Times New Roman" pitchFamily="18" charset="0"/>
              <a:cs typeface="Times New Roman" pitchFamily="18" charset="0"/>
            </a:endParaRPr>
          </a:p>
          <a:p>
            <a:pPr lvl="0" indent="171450" fontAlgn="base">
              <a:spcBef>
                <a:spcPct val="0"/>
              </a:spcBef>
              <a:spcAft>
                <a:spcPct val="0"/>
              </a:spcAft>
              <a:buFont typeface="Arial" pitchFamily="34" charset="0"/>
              <a:buChar char="•"/>
            </a:pPr>
            <a:r>
              <a:rPr lang="en-US" sz="2400" dirty="0" smtClean="0">
                <a:solidFill>
                  <a:srgbClr val="000000"/>
                </a:solidFill>
                <a:latin typeface="Times New Roman" pitchFamily="18" charset="0"/>
                <a:ea typeface="Times New Roman" pitchFamily="18" charset="0"/>
                <a:cs typeface="Times New Roman" pitchFamily="18" charset="0"/>
              </a:rPr>
              <a:t>An </a:t>
            </a:r>
            <a:r>
              <a:rPr lang="en-US" sz="2400" dirty="0">
                <a:solidFill>
                  <a:srgbClr val="000000"/>
                </a:solidFill>
                <a:latin typeface="Times New Roman" pitchFamily="18" charset="0"/>
                <a:ea typeface="Times New Roman" pitchFamily="18" charset="0"/>
                <a:cs typeface="Times New Roman" pitchFamily="18" charset="0"/>
              </a:rPr>
              <a:t>index structure I is constructed based on the index vectors of the documents. At last, both the encrypted documents C and encrypted index structure are sent to the cloud server. The cloud server is responsible for storing the encrypted documents and executing document search based on the index structure. </a:t>
            </a:r>
          </a:p>
          <a:p>
            <a:pPr marR="0" lvl="0" algn="l" defTabSz="914400" rtl="0" eaLnBrk="1" fontAlgn="base" latinLnBrk="0" hangingPunct="1">
              <a:lnSpc>
                <a:spcPct val="100000"/>
              </a:lnSpc>
              <a:spcBef>
                <a:spcPct val="0"/>
              </a:spcBef>
              <a:spcAft>
                <a:spcPct val="0"/>
              </a:spcAft>
              <a:buClrTx/>
              <a:buSzTx/>
              <a:tabLst/>
            </a:pPr>
            <a:endParaRPr kumimoji="0" lang="en-US" sz="2000" i="0" u="none"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nvSpPr>
        <p:spPr bwMode="auto">
          <a:xfrm>
            <a:off x="0" y="0"/>
            <a:ext cx="5112297"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lang="en-US" sz="2800" b="1" dirty="0">
                <a:solidFill>
                  <a:srgbClr val="00B050"/>
                </a:solidFill>
                <a:latin typeface="Times New Roman" pitchFamily="18" charset="0"/>
                <a:ea typeface="Times New Roman" pitchFamily="18" charset="0"/>
                <a:cs typeface="Times New Roman" pitchFamily="18" charset="0"/>
              </a:rPr>
              <a:t>Encrypted Document </a:t>
            </a:r>
            <a:r>
              <a:rPr lang="en-US" sz="2800" b="1" dirty="0" smtClean="0">
                <a:solidFill>
                  <a:srgbClr val="00B050"/>
                </a:solidFill>
                <a:latin typeface="Times New Roman" pitchFamily="18" charset="0"/>
                <a:ea typeface="Times New Roman" pitchFamily="18" charset="0"/>
                <a:cs typeface="Times New Roman" pitchFamily="18" charset="0"/>
              </a:rPr>
              <a:t>Collection</a:t>
            </a:r>
            <a:endParaRPr lang="en-US" sz="2800" b="1" dirty="0">
              <a:solidFill>
                <a:srgbClr val="00B050"/>
              </a:solidFill>
              <a:latin typeface="Times New Roman" pitchFamily="18" charset="0"/>
              <a:ea typeface="Times New Roman" pitchFamily="18" charset="0"/>
              <a:cs typeface="Times New Roman" pitchFamily="18" charset="0"/>
            </a:endParaRPr>
          </a:p>
        </p:txBody>
      </p:sp>
      <p:sp>
        <p:nvSpPr>
          <p:cNvPr id="23554" name="Rectangle 2"/>
          <p:cNvSpPr>
            <a:spLocks noChangeArrowheads="1"/>
          </p:cNvSpPr>
          <p:nvPr/>
        </p:nvSpPr>
        <p:spPr bwMode="auto">
          <a:xfrm rot="10800000" flipV="1">
            <a:off x="19334" y="1371600"/>
            <a:ext cx="7848600" cy="34778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lvl="0" indent="-342900" fontAlgn="base">
              <a:spcBef>
                <a:spcPct val="0"/>
              </a:spcBef>
              <a:spcAft>
                <a:spcPct val="0"/>
              </a:spcAft>
              <a:buFont typeface="+mj-lt"/>
              <a:buAutoNum type="arabicPeriod"/>
            </a:pPr>
            <a:r>
              <a:rPr lang="en-US" sz="2000" dirty="0">
                <a:solidFill>
                  <a:srgbClr val="000000"/>
                </a:solidFill>
                <a:latin typeface="Times New Roman" pitchFamily="18" charset="0"/>
                <a:ea typeface="Times New Roman" pitchFamily="18" charset="0"/>
                <a:cs typeface="Times New Roman" pitchFamily="18" charset="0"/>
              </a:rPr>
              <a:t>The efficient retrieval scheme over encrypted document collection is designed and we first describe the process of constructing the ARF tree</a:t>
            </a:r>
          </a:p>
          <a:p>
            <a:pPr marL="342900" lvl="0" indent="-342900" fontAlgn="base">
              <a:spcBef>
                <a:spcPct val="0"/>
              </a:spcBef>
              <a:spcAft>
                <a:spcPct val="0"/>
              </a:spcAft>
              <a:buFont typeface="+mj-lt"/>
              <a:buAutoNum type="arabicPeriod"/>
            </a:pPr>
            <a:r>
              <a:rPr lang="en-US" sz="2000" dirty="0">
                <a:solidFill>
                  <a:srgbClr val="000000"/>
                </a:solidFill>
                <a:latin typeface="Times New Roman" pitchFamily="18" charset="0"/>
                <a:ea typeface="Times New Roman" pitchFamily="18" charset="0"/>
                <a:cs typeface="Times New Roman" pitchFamily="18" charset="0"/>
              </a:rPr>
              <a:t>Then a depth-first searching algorithm of the ARF tree is designed and in addition, it can be operated in a parallel manner flexibly. Given a collection of documents F = {F1; F2; · · · ; FN}, each document needs to be scanned for one time and the number of each keyword is recorded.</a:t>
            </a:r>
          </a:p>
          <a:p>
            <a:pPr marL="342900" lvl="0" indent="-342900" fontAlgn="base">
              <a:spcBef>
                <a:spcPct val="0"/>
              </a:spcBef>
              <a:spcAft>
                <a:spcPct val="0"/>
              </a:spcAft>
              <a:buFont typeface="+mj-lt"/>
              <a:buAutoNum type="arabicPeriod"/>
            </a:pPr>
            <a:r>
              <a:rPr lang="en-US" sz="2000" dirty="0">
                <a:solidFill>
                  <a:srgbClr val="000000"/>
                </a:solidFill>
                <a:latin typeface="Times New Roman" pitchFamily="18" charset="0"/>
                <a:ea typeface="Times New Roman" pitchFamily="18" charset="0"/>
                <a:cs typeface="Times New Roman" pitchFamily="18" charset="0"/>
              </a:rPr>
              <a:t>Then a normalized vector for the document is generated based on the keyword dictionary. The attribute vector of a document can be built based on attribute dictionary A and the associated attributes assigned by the data owner.</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ChangeArrowheads="1"/>
          </p:cNvSpPr>
          <p:nvPr/>
        </p:nvSpPr>
        <p:spPr bwMode="auto">
          <a:xfrm>
            <a:off x="0" y="0"/>
            <a:ext cx="1936749"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smtClean="0">
                <a:solidFill>
                  <a:srgbClr val="00B050"/>
                </a:solidFill>
                <a:latin typeface="Times New Roman" pitchFamily="18" charset="0"/>
                <a:ea typeface="Times New Roman" pitchFamily="18" charset="0"/>
                <a:cs typeface="Times New Roman" pitchFamily="18" charset="0"/>
              </a:rPr>
              <a:t>Cloud Server</a:t>
            </a:r>
            <a:endParaRPr kumimoji="0" lang="en-US" sz="2400" b="1" i="0" u="none" strike="noStrike" cap="none" normalizeH="0" baseline="0" dirty="0" smtClean="0">
              <a:ln>
                <a:noFill/>
              </a:ln>
              <a:solidFill>
                <a:srgbClr val="00B050"/>
              </a:solidFill>
              <a:effectLst/>
              <a:latin typeface="Times New Roman" pitchFamily="18" charset="0"/>
              <a:cs typeface="Times New Roman" pitchFamily="18" charset="0"/>
            </a:endParaRPr>
          </a:p>
        </p:txBody>
      </p:sp>
      <p:sp>
        <p:nvSpPr>
          <p:cNvPr id="24578" name="Rectangle 2"/>
          <p:cNvSpPr>
            <a:spLocks noChangeArrowheads="1"/>
          </p:cNvSpPr>
          <p:nvPr/>
        </p:nvSpPr>
        <p:spPr bwMode="auto">
          <a:xfrm>
            <a:off x="304800" y="1055132"/>
            <a:ext cx="8534400"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lvl="0" indent="-457200" fontAlgn="base">
              <a:spcBef>
                <a:spcPct val="0"/>
              </a:spcBef>
              <a:spcAft>
                <a:spcPct val="0"/>
              </a:spcAft>
              <a:buFont typeface="+mj-lt"/>
              <a:buAutoNum type="arabicPeriod"/>
            </a:pPr>
            <a:r>
              <a:rPr lang="en-US" sz="2400" dirty="0">
                <a:solidFill>
                  <a:srgbClr val="000000"/>
                </a:solidFill>
                <a:latin typeface="Times New Roman" pitchFamily="18" charset="0"/>
                <a:ea typeface="Times New Roman" pitchFamily="18" charset="0"/>
                <a:cs typeface="Times New Roman" pitchFamily="18" charset="0"/>
              </a:rPr>
              <a:t>The Cloud Server and  CA center are assumed to be trustable. we focus on the security of the proposed hierarchical document encryption scheme and its security mainly involves two aspects including document confidentiality and content keys confidentiality.</a:t>
            </a:r>
          </a:p>
          <a:p>
            <a:pPr marL="457200" lvl="0" indent="-457200" fontAlgn="base">
              <a:spcBef>
                <a:spcPct val="0"/>
              </a:spcBef>
              <a:spcAft>
                <a:spcPct val="0"/>
              </a:spcAft>
              <a:buFont typeface="+mj-lt"/>
              <a:buAutoNum type="arabicPeriod"/>
            </a:pPr>
            <a:r>
              <a:rPr lang="en-US" sz="2400" dirty="0">
                <a:solidFill>
                  <a:srgbClr val="000000"/>
                </a:solidFill>
                <a:latin typeface="Times New Roman" pitchFamily="18" charset="0"/>
                <a:ea typeface="Times New Roman" pitchFamily="18" charset="0"/>
                <a:cs typeface="Times New Roman" pitchFamily="18" charset="0"/>
              </a:rPr>
              <a:t>The documents are encrypted based on symmetric encryption schemes (e.g., AES) with content keys and their security is out of the scope in this project</a:t>
            </a:r>
            <a:r>
              <a:rPr lang="en-US" sz="2400" dirty="0" smtClean="0">
                <a:solidFill>
                  <a:srgbClr val="000000"/>
                </a:solidFill>
                <a:latin typeface="Times New Roman" pitchFamily="18" charset="0"/>
                <a:ea typeface="Times New Roman" pitchFamily="18" charset="0"/>
                <a:cs typeface="Times New Roman" pitchFamily="18" charset="0"/>
              </a:rPr>
              <a: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ChangeArrowheads="1"/>
          </p:cNvSpPr>
          <p:nvPr/>
        </p:nvSpPr>
        <p:spPr bwMode="auto">
          <a:xfrm>
            <a:off x="0" y="0"/>
            <a:ext cx="6568786"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lang="en-US" sz="2400" b="1" dirty="0">
                <a:solidFill>
                  <a:srgbClr val="00B050"/>
                </a:solidFill>
                <a:latin typeface="Times New Roman" pitchFamily="18" charset="0"/>
                <a:ea typeface="Times New Roman" pitchFamily="18" charset="0"/>
                <a:cs typeface="Times New Roman" pitchFamily="18" charset="0"/>
              </a:rPr>
              <a:t>Attribute-based Retrieval Feature and ARF </a:t>
            </a:r>
            <a:r>
              <a:rPr lang="en-US" sz="2400" b="1" dirty="0" smtClean="0">
                <a:solidFill>
                  <a:srgbClr val="00B050"/>
                </a:solidFill>
                <a:latin typeface="Times New Roman" pitchFamily="18" charset="0"/>
                <a:ea typeface="Times New Roman" pitchFamily="18" charset="0"/>
                <a:cs typeface="Times New Roman" pitchFamily="18" charset="0"/>
              </a:rPr>
              <a:t>Tree</a:t>
            </a:r>
            <a:endParaRPr kumimoji="0" lang="en-US" sz="2400" b="1" i="0" u="none" strike="noStrike" cap="none" normalizeH="0" baseline="0" dirty="0" smtClean="0">
              <a:ln>
                <a:noFill/>
              </a:ln>
              <a:solidFill>
                <a:srgbClr val="00B050"/>
              </a:solidFill>
              <a:effectLst/>
              <a:latin typeface="Times New Roman" pitchFamily="18" charset="0"/>
              <a:cs typeface="Times New Roman" pitchFamily="18" charset="0"/>
            </a:endParaRPr>
          </a:p>
        </p:txBody>
      </p:sp>
      <p:sp>
        <p:nvSpPr>
          <p:cNvPr id="24578" name="Rectangle 2"/>
          <p:cNvSpPr>
            <a:spLocks noChangeArrowheads="1"/>
          </p:cNvSpPr>
          <p:nvPr/>
        </p:nvSpPr>
        <p:spPr bwMode="auto">
          <a:xfrm>
            <a:off x="304800" y="1239798"/>
            <a:ext cx="8534400" cy="26776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lvl="0" indent="-457200" fontAlgn="base">
              <a:spcBef>
                <a:spcPct val="0"/>
              </a:spcBef>
              <a:spcAft>
                <a:spcPct val="0"/>
              </a:spcAft>
              <a:buFont typeface="+mj-lt"/>
              <a:buAutoNum type="arabicPeriod"/>
            </a:pPr>
            <a:r>
              <a:rPr lang="en-US" sz="2400" dirty="0">
                <a:solidFill>
                  <a:srgbClr val="000000"/>
                </a:solidFill>
                <a:latin typeface="Times New Roman" pitchFamily="18" charset="0"/>
                <a:ea typeface="Times New Roman" pitchFamily="18" charset="0"/>
                <a:cs typeface="Times New Roman" pitchFamily="18" charset="0"/>
              </a:rPr>
              <a:t>To improve the search efficiency of multi-keywords search process, a height- balanced index tree named ARF tree is built based on the document vectors. </a:t>
            </a:r>
          </a:p>
          <a:p>
            <a:pPr marL="457200" lvl="0" indent="-457200" fontAlgn="base">
              <a:spcBef>
                <a:spcPct val="0"/>
              </a:spcBef>
              <a:spcAft>
                <a:spcPct val="0"/>
              </a:spcAft>
              <a:buFont typeface="+mj-lt"/>
              <a:buAutoNum type="arabicPeriod"/>
            </a:pPr>
            <a:r>
              <a:rPr lang="en-US" sz="2400" dirty="0">
                <a:solidFill>
                  <a:srgbClr val="000000"/>
                </a:solidFill>
                <a:latin typeface="Times New Roman" pitchFamily="18" charset="0"/>
                <a:ea typeface="Times New Roman" pitchFamily="18" charset="0"/>
                <a:cs typeface="Times New Roman" pitchFamily="18" charset="0"/>
              </a:rPr>
              <a:t>Specifically, the document vectors are organized as clusters according to their similarities. </a:t>
            </a:r>
          </a:p>
          <a:p>
            <a:pPr marL="457200" lvl="0" indent="-457200" fontAlgn="base">
              <a:spcBef>
                <a:spcPct val="0"/>
              </a:spcBef>
              <a:spcAft>
                <a:spcPct val="0"/>
              </a:spcAft>
              <a:buFont typeface="+mj-lt"/>
              <a:buAutoNum type="arabicPeriod"/>
            </a:pPr>
            <a:r>
              <a:rPr lang="en-US" sz="2400" dirty="0">
                <a:solidFill>
                  <a:srgbClr val="000000"/>
                </a:solidFill>
                <a:latin typeface="Times New Roman" pitchFamily="18" charset="0"/>
                <a:ea typeface="Times New Roman" pitchFamily="18" charset="0"/>
                <a:cs typeface="Times New Roman" pitchFamily="18" charset="0"/>
              </a:rPr>
              <a:t>Each node in the tree represents a cluster composed of a set of document vectors or sub-clusters.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431973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676400"/>
          </a:xfrm>
        </p:spPr>
        <p:txBody>
          <a:bodyPr>
            <a:normAutofit/>
          </a:bodyPr>
          <a:lstStyle/>
          <a:p>
            <a:r>
              <a:rPr lang="en-US" sz="2800" b="1" dirty="0">
                <a:solidFill>
                  <a:srgbClr val="7030A0"/>
                </a:solidFill>
                <a:latin typeface="Times New Roman" pitchFamily="18" charset="0"/>
                <a:cs typeface="Times New Roman" pitchFamily="18" charset="0"/>
              </a:rPr>
              <a:t>UML DIAGRAMS</a:t>
            </a:r>
            <a:br>
              <a:rPr lang="en-US" sz="2800" b="1" dirty="0">
                <a:solidFill>
                  <a:srgbClr val="7030A0"/>
                </a:solidFill>
                <a:latin typeface="Times New Roman" pitchFamily="18" charset="0"/>
                <a:cs typeface="Times New Roman" pitchFamily="18" charset="0"/>
              </a:rPr>
            </a:br>
            <a:endParaRPr lang="en-US" sz="2800" b="1" dirty="0">
              <a:solidFill>
                <a:srgbClr val="7030A0"/>
              </a:solidFill>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447800"/>
          </a:xfrm>
        </p:spPr>
        <p:txBody>
          <a:bodyPr>
            <a:normAutofit/>
          </a:bodyPr>
          <a:lstStyle/>
          <a:p>
            <a:r>
              <a:rPr lang="en-US" sz="2800" b="1" dirty="0">
                <a:solidFill>
                  <a:srgbClr val="00B050"/>
                </a:solidFill>
                <a:latin typeface="Times New Roman" pitchFamily="18" charset="0"/>
                <a:cs typeface="Times New Roman" pitchFamily="18" charset="0"/>
              </a:rPr>
              <a:t>SYSTEM ARCHITECTURE:</a:t>
            </a:r>
            <a:r>
              <a:rPr lang="en-US" sz="2800" dirty="0">
                <a:solidFill>
                  <a:srgbClr val="00B050"/>
                </a:solidFill>
                <a:latin typeface="Times New Roman" pitchFamily="18" charset="0"/>
                <a:cs typeface="Times New Roman" pitchFamily="18" charset="0"/>
              </a:rPr>
              <a:t/>
            </a:r>
            <a:br>
              <a:rPr lang="en-US" sz="2800" dirty="0">
                <a:solidFill>
                  <a:srgbClr val="00B050"/>
                </a:solidFill>
                <a:latin typeface="Times New Roman" pitchFamily="18" charset="0"/>
                <a:cs typeface="Times New Roman" pitchFamily="18" charset="0"/>
              </a:rPr>
            </a:br>
            <a:r>
              <a:rPr lang="en-US" sz="2800" b="1" dirty="0">
                <a:solidFill>
                  <a:srgbClr val="00B050"/>
                </a:solidFill>
                <a:latin typeface="Times New Roman" pitchFamily="18" charset="0"/>
                <a:cs typeface="Times New Roman" pitchFamily="18" charset="0"/>
              </a:rPr>
              <a:t> </a:t>
            </a:r>
            <a:r>
              <a:rPr lang="en-US" sz="2800" dirty="0">
                <a:solidFill>
                  <a:srgbClr val="00B050"/>
                </a:solidFill>
                <a:latin typeface="Times New Roman" pitchFamily="18" charset="0"/>
                <a:cs typeface="Times New Roman" pitchFamily="18" charset="0"/>
              </a:rPr>
              <a:t/>
            </a:r>
            <a:br>
              <a:rPr lang="en-US" sz="2800" dirty="0">
                <a:solidFill>
                  <a:srgbClr val="00B050"/>
                </a:solidFill>
                <a:latin typeface="Times New Roman" pitchFamily="18" charset="0"/>
                <a:cs typeface="Times New Roman" pitchFamily="18" charset="0"/>
              </a:rPr>
            </a:br>
            <a:endParaRPr lang="en-US" sz="2800" dirty="0">
              <a:solidFill>
                <a:srgbClr val="00B050"/>
              </a:solidFill>
              <a:latin typeface="Times New Roman" pitchFamily="18" charset="0"/>
              <a:cs typeface="Times New Roman" pitchFamily="18" charset="0"/>
            </a:endParaRPr>
          </a:p>
        </p:txBody>
      </p:sp>
      <p:pic>
        <p:nvPicPr>
          <p:cNvPr id="5" name="Picture 4"/>
          <p:cNvPicPr/>
          <p:nvPr/>
        </p:nvPicPr>
        <p:blipFill>
          <a:blip r:embed="rId2"/>
          <a:srcRect/>
          <a:stretch>
            <a:fillRect/>
          </a:stretch>
        </p:blipFill>
        <p:spPr bwMode="auto">
          <a:xfrm>
            <a:off x="990600" y="1600200"/>
            <a:ext cx="6934200" cy="41148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3352800"/>
            <a:ext cx="8229600" cy="990600"/>
          </a:xfrm>
        </p:spPr>
        <p:txBody>
          <a:bodyPr>
            <a:normAutofit/>
          </a:bodyPr>
          <a:lstStyle/>
          <a:p>
            <a:r>
              <a:rPr lang="en-US" sz="2800" b="1" dirty="0" smtClean="0">
                <a:solidFill>
                  <a:srgbClr val="00B050"/>
                </a:solidFill>
                <a:latin typeface="Times New Roman" pitchFamily="18" charset="0"/>
                <a:cs typeface="Times New Roman" pitchFamily="18" charset="0"/>
              </a:rPr>
              <a:t>DATA </a:t>
            </a:r>
            <a:r>
              <a:rPr lang="en-US" sz="2800" b="1" dirty="0">
                <a:solidFill>
                  <a:srgbClr val="00B050"/>
                </a:solidFill>
                <a:latin typeface="Times New Roman" pitchFamily="18" charset="0"/>
                <a:cs typeface="Times New Roman" pitchFamily="18" charset="0"/>
              </a:rPr>
              <a:t>FLOW DIAGRAM:</a:t>
            </a:r>
            <a:br>
              <a:rPr lang="en-US" sz="2800" b="1" dirty="0">
                <a:solidFill>
                  <a:srgbClr val="00B050"/>
                </a:solidFill>
                <a:latin typeface="Times New Roman" pitchFamily="18" charset="0"/>
                <a:cs typeface="Times New Roman" pitchFamily="18" charset="0"/>
              </a:rPr>
            </a:br>
            <a:endParaRPr lang="en-US" sz="2800" b="1" dirty="0">
              <a:solidFill>
                <a:srgbClr val="00B050"/>
              </a:solidFill>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Users\Datapoint\Downloads\Untitled Diagram.jpg"/>
          <p:cNvPicPr/>
          <p:nvPr/>
        </p:nvPicPr>
        <p:blipFill>
          <a:blip r:embed="rId2"/>
          <a:srcRect/>
          <a:stretch>
            <a:fillRect/>
          </a:stretch>
        </p:blipFill>
        <p:spPr bwMode="auto">
          <a:xfrm>
            <a:off x="1524000" y="914400"/>
            <a:ext cx="6041073" cy="4967288"/>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00B050"/>
                </a:solidFill>
                <a:latin typeface="Times New Roman" pitchFamily="18" charset="0"/>
                <a:cs typeface="Times New Roman" pitchFamily="18" charset="0"/>
              </a:rPr>
              <a:t>USE CASE DIAGRAM</a:t>
            </a:r>
          </a:p>
        </p:txBody>
      </p:sp>
      <p:pic>
        <p:nvPicPr>
          <p:cNvPr id="5" name="Picture 4"/>
          <p:cNvPicPr/>
          <p:nvPr/>
        </p:nvPicPr>
        <p:blipFill>
          <a:blip r:embed="rId2"/>
          <a:srcRect/>
          <a:stretch>
            <a:fillRect/>
          </a:stretch>
        </p:blipFill>
        <p:spPr bwMode="auto">
          <a:xfrm>
            <a:off x="2907982" y="1417637"/>
            <a:ext cx="2730818" cy="5211763"/>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00B050"/>
                </a:solidFill>
                <a:latin typeface="Times New Roman" pitchFamily="18" charset="0"/>
                <a:cs typeface="Times New Roman" pitchFamily="18" charset="0"/>
              </a:rPr>
              <a:t>CLASS DIAGRAM</a:t>
            </a:r>
          </a:p>
        </p:txBody>
      </p:sp>
      <p:pic>
        <p:nvPicPr>
          <p:cNvPr id="5" name="Picture 4"/>
          <p:cNvPicPr/>
          <p:nvPr/>
        </p:nvPicPr>
        <p:blipFill>
          <a:blip r:embed="rId2"/>
          <a:srcRect/>
          <a:stretch>
            <a:fillRect/>
          </a:stretch>
        </p:blipFill>
        <p:spPr bwMode="auto">
          <a:xfrm>
            <a:off x="1219200" y="2062797"/>
            <a:ext cx="6858000" cy="4033203"/>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400" b="1" dirty="0" smtClean="0">
                <a:solidFill>
                  <a:srgbClr val="00B050"/>
                </a:solidFill>
                <a:latin typeface="Times New Roman" pitchFamily="18" charset="0"/>
                <a:cs typeface="Times New Roman" pitchFamily="18" charset="0"/>
              </a:rPr>
              <a:t>INTRODUCTION</a:t>
            </a:r>
            <a:endParaRPr lang="en-US" sz="2400" b="1" dirty="0">
              <a:solidFill>
                <a:srgbClr val="00B050"/>
              </a:solidFill>
              <a:latin typeface="Times New Roman" pitchFamily="18" charset="0"/>
              <a:cs typeface="Times New Roman" pitchFamily="18" charset="0"/>
            </a:endParaRPr>
          </a:p>
        </p:txBody>
      </p:sp>
      <p:sp>
        <p:nvSpPr>
          <p:cNvPr id="4" name="Content Placeholder 3"/>
          <p:cNvSpPr>
            <a:spLocks noGrp="1"/>
          </p:cNvSpPr>
          <p:nvPr>
            <p:ph idx="1"/>
          </p:nvPr>
        </p:nvSpPr>
        <p:spPr>
          <a:xfrm>
            <a:off x="457200" y="1295400"/>
            <a:ext cx="8229600" cy="4830763"/>
          </a:xfrm>
        </p:spPr>
        <p:txBody>
          <a:bodyPr>
            <a:noAutofit/>
          </a:bodyPr>
          <a:lstStyle/>
          <a:p>
            <a:pPr>
              <a:buFont typeface="+mj-lt"/>
              <a:buAutoNum type="arabicPeriod"/>
            </a:pPr>
            <a:r>
              <a:rPr lang="en-US" sz="2400" dirty="0" smtClean="0">
                <a:latin typeface="Times New Roman" panose="02020603050405020304" pitchFamily="18" charset="0"/>
                <a:cs typeface="Times New Roman" panose="02020603050405020304" pitchFamily="18" charset="0"/>
              </a:rPr>
              <a:t>Secure </a:t>
            </a:r>
            <a:r>
              <a:rPr lang="en-US" sz="2400" dirty="0">
                <a:latin typeface="Times New Roman" panose="02020603050405020304" pitchFamily="18" charset="0"/>
                <a:cs typeface="Times New Roman" panose="02020603050405020304" pitchFamily="18" charset="0"/>
              </a:rPr>
              <a:t>document storage and retrieval is one of the hottest research directions in cloud computing</a:t>
            </a:r>
            <a:r>
              <a:rPr lang="en-US" sz="2400" dirty="0" smtClean="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buFont typeface="+mj-lt"/>
              <a:buAutoNum type="arabicPeriod"/>
            </a:pPr>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hierarchical attribute-based encryption scheme is first designed for a document collection. A set of documents can be encrypted together if they share an integrated access structure</a:t>
            </a:r>
            <a:r>
              <a:rPr lang="en-US" sz="2400" dirty="0" smtClean="0">
                <a:latin typeface="Times New Roman" panose="02020603050405020304" pitchFamily="18" charset="0"/>
                <a:cs typeface="Times New Roman" panose="02020603050405020304" pitchFamily="18" charset="0"/>
              </a:rPr>
              <a:t>.</a:t>
            </a:r>
          </a:p>
          <a:p>
            <a:pPr>
              <a:buFont typeface="+mj-lt"/>
              <a:buAutoNum type="arabicPeriod"/>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400" dirty="0">
                <a:latin typeface="Times New Roman" panose="02020603050405020304" pitchFamily="18" charset="0"/>
                <a:cs typeface="Times New Roman" panose="02020603050405020304" pitchFamily="18" charset="0"/>
              </a:rPr>
              <a:t>Compared with the </a:t>
            </a:r>
            <a:r>
              <a:rPr lang="en-US" sz="2400" dirty="0" err="1">
                <a:latin typeface="Times New Roman" panose="02020603050405020304" pitchFamily="18" charset="0"/>
                <a:cs typeface="Times New Roman" panose="02020603050405020304" pitchFamily="18" charset="0"/>
              </a:rPr>
              <a:t>ciphertext</a:t>
            </a:r>
            <a:r>
              <a:rPr lang="en-US" sz="2400" dirty="0">
                <a:latin typeface="Times New Roman" panose="02020603050405020304" pitchFamily="18" charset="0"/>
                <a:cs typeface="Times New Roman" panose="02020603050405020304" pitchFamily="18" charset="0"/>
              </a:rPr>
              <a:t>-policy attribute-based encryption (CP-ABE) schemes, both the </a:t>
            </a:r>
            <a:r>
              <a:rPr lang="en-US" sz="2400" dirty="0" err="1">
                <a:latin typeface="Times New Roman" panose="02020603050405020304" pitchFamily="18" charset="0"/>
                <a:cs typeface="Times New Roman" panose="02020603050405020304" pitchFamily="18" charset="0"/>
              </a:rPr>
              <a:t>ciphertext</a:t>
            </a:r>
            <a:r>
              <a:rPr lang="en-US" sz="2400" dirty="0">
                <a:latin typeface="Times New Roman" panose="02020603050405020304" pitchFamily="18" charset="0"/>
                <a:cs typeface="Times New Roman" panose="02020603050405020304" pitchFamily="18" charset="0"/>
              </a:rPr>
              <a:t> storage space and time costs of encryption/decryption are saved. Then, an index structure named attribute-based retrieval features (ARF) tree is constructed for the document collection based on the TF-IDF model </a:t>
            </a:r>
            <a:r>
              <a:rPr lang="en-US" sz="2400" dirty="0" smtClean="0">
                <a:latin typeface="Times New Roman" panose="02020603050405020304" pitchFamily="18" charset="0"/>
                <a:cs typeface="Times New Roman" panose="02020603050405020304" pitchFamily="18" charset="0"/>
              </a:rPr>
              <a:t>and </a:t>
            </a:r>
            <a:r>
              <a:rPr lang="en-US" sz="2400" dirty="0">
                <a:latin typeface="Times New Roman" panose="02020603050405020304" pitchFamily="18" charset="0"/>
                <a:cs typeface="Times New Roman" panose="02020603050405020304" pitchFamily="18" charset="0"/>
              </a:rPr>
              <a:t>the documents’ </a:t>
            </a:r>
            <a:r>
              <a:rPr lang="en-US" sz="2400" dirty="0" smtClean="0">
                <a:latin typeface="Times New Roman" panose="02020603050405020304" pitchFamily="18" charset="0"/>
                <a:cs typeface="Times New Roman" panose="02020603050405020304" pitchFamily="18" charset="0"/>
              </a:rPr>
              <a:t>attributes.</a:t>
            </a:r>
          </a:p>
          <a:p>
            <a:pPr>
              <a:buFont typeface="+mj-lt"/>
              <a:buAutoNum type="arabicPeriod"/>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depth-first search algorithm for the ARF tree is designed to improve the search efficiency which can be further improved by parallel computing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00B050"/>
                </a:solidFill>
                <a:latin typeface="Times New Roman" pitchFamily="18" charset="0"/>
                <a:cs typeface="Times New Roman" pitchFamily="18" charset="0"/>
              </a:rPr>
              <a:t>SEQUENCE DIAGRAM</a:t>
            </a:r>
            <a:endParaRPr lang="en-US" sz="2800" dirty="0">
              <a:solidFill>
                <a:srgbClr val="00B050"/>
              </a:solidFill>
              <a:latin typeface="Times New Roman" pitchFamily="18" charset="0"/>
              <a:cs typeface="Times New Roman" pitchFamily="18" charset="0"/>
            </a:endParaRPr>
          </a:p>
        </p:txBody>
      </p:sp>
      <p:pic>
        <p:nvPicPr>
          <p:cNvPr id="6" name="Picture 5"/>
          <p:cNvPicPr/>
          <p:nvPr/>
        </p:nvPicPr>
        <p:blipFill>
          <a:blip r:embed="rId2"/>
          <a:srcRect/>
          <a:stretch>
            <a:fillRect/>
          </a:stretch>
        </p:blipFill>
        <p:spPr bwMode="auto">
          <a:xfrm>
            <a:off x="990600" y="1557654"/>
            <a:ext cx="7238999" cy="4462146"/>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00B050"/>
                </a:solidFill>
                <a:latin typeface="Times New Roman" pitchFamily="18" charset="0"/>
                <a:cs typeface="Times New Roman" pitchFamily="18" charset="0"/>
              </a:rPr>
              <a:t>ACTIVITY DIAGRAM</a:t>
            </a:r>
            <a:br>
              <a:rPr lang="en-US" sz="2800" b="1" dirty="0">
                <a:solidFill>
                  <a:srgbClr val="00B050"/>
                </a:solidFill>
                <a:latin typeface="Times New Roman" pitchFamily="18" charset="0"/>
                <a:cs typeface="Times New Roman" pitchFamily="18" charset="0"/>
              </a:rPr>
            </a:br>
            <a:endParaRPr lang="en-US" sz="2800" b="1" dirty="0">
              <a:solidFill>
                <a:srgbClr val="00B050"/>
              </a:solidFill>
              <a:latin typeface="Times New Roman" pitchFamily="18" charset="0"/>
              <a:cs typeface="Times New Roman" pitchFamily="18" charset="0"/>
            </a:endParaRPr>
          </a:p>
        </p:txBody>
      </p:sp>
      <p:pic>
        <p:nvPicPr>
          <p:cNvPr id="5" name="Content Placeholder 4"/>
          <p:cNvPicPr>
            <a:picLocks noGrp="1"/>
          </p:cNvPicPr>
          <p:nvPr>
            <p:ph idx="1"/>
          </p:nvPr>
        </p:nvPicPr>
        <p:blipFill>
          <a:blip r:embed="rId2"/>
          <a:srcRect/>
          <a:stretch>
            <a:fillRect/>
          </a:stretch>
        </p:blipFill>
        <p:spPr bwMode="auto">
          <a:xfrm>
            <a:off x="1738210" y="1600200"/>
            <a:ext cx="5667580" cy="4525963"/>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5668962"/>
          </a:xfrm>
        </p:spPr>
        <p:txBody>
          <a:bodyPr>
            <a:normAutofit/>
          </a:bodyPr>
          <a:lstStyle/>
          <a:p>
            <a:r>
              <a:rPr lang="en-US" sz="2800" b="1" dirty="0" smtClean="0">
                <a:solidFill>
                  <a:srgbClr val="7030A0"/>
                </a:solidFill>
                <a:latin typeface="Times New Roman" pitchFamily="18" charset="0"/>
                <a:cs typeface="Times New Roman" pitchFamily="18" charset="0"/>
              </a:rPr>
              <a:t>OUTPUT SCREENS</a:t>
            </a:r>
            <a:endParaRPr lang="en-US" sz="2800" b="1" dirty="0">
              <a:solidFill>
                <a:srgbClr val="7030A0"/>
              </a:solidFill>
              <a:latin typeface="Times New Roman" pitchFamily="18" charset="0"/>
              <a:cs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6120675" cy="461665"/>
          </a:xfrm>
          <a:prstGeom prst="rect">
            <a:avLst/>
          </a:prstGeom>
        </p:spPr>
        <p:txBody>
          <a:bodyPr wrap="square">
            <a:spAutoFit/>
          </a:bodyPr>
          <a:lstStyle/>
          <a:p>
            <a:r>
              <a:rPr lang="en-US" sz="2400" dirty="0" smtClean="0">
                <a:latin typeface="Times New Roman" pitchFamily="18" charset="0"/>
                <a:cs typeface="Times New Roman" pitchFamily="18" charset="0"/>
              </a:rPr>
              <a:t>Home </a:t>
            </a:r>
            <a:r>
              <a:rPr lang="en-US" sz="2400" dirty="0">
                <a:latin typeface="Times New Roman" pitchFamily="18" charset="0"/>
                <a:cs typeface="Times New Roman" pitchFamily="18" charset="0"/>
              </a:rPr>
              <a:t>P</a:t>
            </a:r>
            <a:r>
              <a:rPr lang="en-US" sz="2400" dirty="0" smtClean="0">
                <a:latin typeface="Times New Roman" pitchFamily="18" charset="0"/>
                <a:cs typeface="Times New Roman" pitchFamily="18" charset="0"/>
              </a:rPr>
              <a:t>age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pic>
        <p:nvPicPr>
          <p:cNvPr id="5" name="Picture 4"/>
          <p:cNvPicPr/>
          <p:nvPr/>
        </p:nvPicPr>
        <p:blipFill>
          <a:blip r:embed="rId2"/>
          <a:srcRect/>
          <a:stretch>
            <a:fillRect/>
          </a:stretch>
        </p:blipFill>
        <p:spPr bwMode="auto">
          <a:xfrm>
            <a:off x="762000" y="1200150"/>
            <a:ext cx="7696200" cy="481965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87868"/>
            <a:ext cx="5640999" cy="461665"/>
          </a:xfrm>
          <a:prstGeom prst="rect">
            <a:avLst/>
          </a:prstGeom>
        </p:spPr>
        <p:txBody>
          <a:bodyPr wrap="square">
            <a:spAutoFit/>
          </a:bodyPr>
          <a:lstStyle/>
          <a:p>
            <a:r>
              <a:rPr lang="en-US" sz="2400" dirty="0" err="1" smtClean="0">
                <a:latin typeface="Times New Roman" pitchFamily="18" charset="0"/>
                <a:cs typeface="Times New Roman" pitchFamily="18" charset="0"/>
              </a:rPr>
              <a:t>Dataowner</a:t>
            </a:r>
            <a:r>
              <a:rPr lang="en-US" sz="2400" dirty="0" smtClean="0">
                <a:latin typeface="Times New Roman" pitchFamily="18" charset="0"/>
                <a:cs typeface="Times New Roman" pitchFamily="18" charset="0"/>
              </a:rPr>
              <a:t> Register</a:t>
            </a:r>
            <a:endParaRPr lang="en-US" sz="2400" dirty="0">
              <a:latin typeface="Times New Roman" pitchFamily="18" charset="0"/>
              <a:cs typeface="Times New Roman" pitchFamily="18" charset="0"/>
            </a:endParaRPr>
          </a:p>
        </p:txBody>
      </p:sp>
      <p:pic>
        <p:nvPicPr>
          <p:cNvPr id="5" name="Picture 4"/>
          <p:cNvPicPr/>
          <p:nvPr/>
        </p:nvPicPr>
        <p:blipFill>
          <a:blip r:embed="rId2"/>
          <a:srcRect/>
          <a:stretch>
            <a:fillRect/>
          </a:stretch>
        </p:blipFill>
        <p:spPr bwMode="auto">
          <a:xfrm>
            <a:off x="762000" y="1200150"/>
            <a:ext cx="7467600" cy="520065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152400"/>
            <a:ext cx="5475979" cy="461665"/>
          </a:xfrm>
          <a:prstGeom prst="rect">
            <a:avLst/>
          </a:prstGeom>
        </p:spPr>
        <p:txBody>
          <a:bodyPr wrap="square">
            <a:spAutoFit/>
          </a:bodyPr>
          <a:lstStyle/>
          <a:p>
            <a:r>
              <a:rPr lang="en-US" sz="2400" dirty="0" err="1" smtClean="0">
                <a:latin typeface="Times New Roman" pitchFamily="18" charset="0"/>
                <a:cs typeface="Times New Roman" pitchFamily="18" charset="0"/>
              </a:rPr>
              <a:t>DataOwner</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login </a:t>
            </a:r>
            <a:r>
              <a:rPr lang="en-US" sz="2400" dirty="0" smtClean="0">
                <a:latin typeface="Times New Roman" pitchFamily="18" charset="0"/>
                <a:cs typeface="Times New Roman" pitchFamily="18" charset="0"/>
              </a:rPr>
              <a:t>page:</a:t>
            </a:r>
            <a:endParaRPr lang="en-US" sz="2400" dirty="0">
              <a:latin typeface="Times New Roman" pitchFamily="18" charset="0"/>
              <a:cs typeface="Times New Roman" pitchFamily="18" charset="0"/>
            </a:endParaRPr>
          </a:p>
        </p:txBody>
      </p:sp>
      <p:pic>
        <p:nvPicPr>
          <p:cNvPr id="5" name="Picture 4"/>
          <p:cNvPicPr/>
          <p:nvPr/>
        </p:nvPicPr>
        <p:blipFill>
          <a:blip r:embed="rId2"/>
          <a:srcRect/>
          <a:stretch>
            <a:fillRect/>
          </a:stretch>
        </p:blipFill>
        <p:spPr bwMode="auto">
          <a:xfrm>
            <a:off x="609600" y="1200150"/>
            <a:ext cx="7620000" cy="527685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87868"/>
            <a:ext cx="5253136" cy="461665"/>
          </a:xfrm>
          <a:prstGeom prst="rect">
            <a:avLst/>
          </a:prstGeom>
        </p:spPr>
        <p:txBody>
          <a:bodyPr wrap="square">
            <a:spAutoFit/>
          </a:bodyPr>
          <a:lstStyle/>
          <a:p>
            <a:r>
              <a:rPr lang="en-US" sz="2400" dirty="0" err="1" smtClean="0">
                <a:latin typeface="Times New Roman" pitchFamily="18" charset="0"/>
                <a:cs typeface="Times New Roman" pitchFamily="18" charset="0"/>
              </a:rPr>
              <a:t>Dataowner</a:t>
            </a:r>
            <a:r>
              <a:rPr lang="en-US" sz="2400" dirty="0" smtClean="0">
                <a:latin typeface="Times New Roman" pitchFamily="18" charset="0"/>
                <a:cs typeface="Times New Roman" pitchFamily="18" charset="0"/>
              </a:rPr>
              <a:t> File Upload</a:t>
            </a:r>
            <a:endParaRPr lang="en-US" sz="2400" dirty="0">
              <a:latin typeface="Times New Roman" pitchFamily="18" charset="0"/>
              <a:cs typeface="Times New Roman" pitchFamily="18" charset="0"/>
            </a:endParaRPr>
          </a:p>
        </p:txBody>
      </p:sp>
      <p:pic>
        <p:nvPicPr>
          <p:cNvPr id="5" name="Picture 4"/>
          <p:cNvPicPr/>
          <p:nvPr/>
        </p:nvPicPr>
        <p:blipFill>
          <a:blip r:embed="rId2"/>
          <a:srcRect/>
          <a:stretch>
            <a:fillRect/>
          </a:stretch>
        </p:blipFill>
        <p:spPr bwMode="auto">
          <a:xfrm>
            <a:off x="609600" y="1200150"/>
            <a:ext cx="7772400" cy="535305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1" y="152400"/>
            <a:ext cx="5322026" cy="461665"/>
          </a:xfrm>
          <a:prstGeom prst="rect">
            <a:avLst/>
          </a:prstGeom>
        </p:spPr>
        <p:txBody>
          <a:bodyPr wrap="square">
            <a:spAutoFit/>
          </a:bodyPr>
          <a:lstStyle/>
          <a:p>
            <a:r>
              <a:rPr lang="en-US" sz="2400" dirty="0" smtClean="0">
                <a:latin typeface="Times New Roman" pitchFamily="18" charset="0"/>
                <a:cs typeface="Times New Roman" pitchFamily="18" charset="0"/>
              </a:rPr>
              <a:t>View Files</a:t>
            </a:r>
          </a:p>
        </p:txBody>
      </p:sp>
      <p:pic>
        <p:nvPicPr>
          <p:cNvPr id="5" name="Picture 4"/>
          <p:cNvPicPr/>
          <p:nvPr/>
        </p:nvPicPr>
        <p:blipFill>
          <a:blip r:embed="rId2"/>
          <a:srcRect/>
          <a:stretch>
            <a:fillRect/>
          </a:stretch>
        </p:blipFill>
        <p:spPr bwMode="auto">
          <a:xfrm>
            <a:off x="838200" y="1200150"/>
            <a:ext cx="7620000" cy="520065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52400"/>
            <a:ext cx="5204213" cy="461665"/>
          </a:xfrm>
          <a:prstGeom prst="rect">
            <a:avLst/>
          </a:prstGeom>
        </p:spPr>
        <p:txBody>
          <a:bodyPr wrap="square">
            <a:spAutoFit/>
          </a:bodyPr>
          <a:lstStyle/>
          <a:p>
            <a:r>
              <a:rPr lang="en-US" sz="2400" dirty="0" smtClean="0">
                <a:latin typeface="Times New Roman" pitchFamily="18" charset="0"/>
                <a:cs typeface="Times New Roman" pitchFamily="18" charset="0"/>
              </a:rPr>
              <a:t>Search Files</a:t>
            </a:r>
            <a:endParaRPr lang="en-US" sz="2400" dirty="0">
              <a:latin typeface="Times New Roman" pitchFamily="18" charset="0"/>
              <a:cs typeface="Times New Roman" pitchFamily="18" charset="0"/>
            </a:endParaRPr>
          </a:p>
        </p:txBody>
      </p:sp>
      <p:pic>
        <p:nvPicPr>
          <p:cNvPr id="5" name="Picture 4"/>
          <p:cNvPicPr/>
          <p:nvPr/>
        </p:nvPicPr>
        <p:blipFill>
          <a:blip r:embed="rId2"/>
          <a:srcRect/>
          <a:stretch>
            <a:fillRect/>
          </a:stretch>
        </p:blipFill>
        <p:spPr bwMode="auto">
          <a:xfrm>
            <a:off x="609600" y="1200150"/>
            <a:ext cx="7696200" cy="527685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52400"/>
            <a:ext cx="5344892" cy="461665"/>
          </a:xfrm>
          <a:prstGeom prst="rect">
            <a:avLst/>
          </a:prstGeom>
        </p:spPr>
        <p:txBody>
          <a:bodyPr wrap="square">
            <a:spAutoFit/>
          </a:bodyPr>
          <a:lstStyle/>
          <a:p>
            <a:r>
              <a:rPr lang="en-US" sz="2400" dirty="0" smtClean="0">
                <a:latin typeface="Times New Roman" pitchFamily="18" charset="0"/>
                <a:cs typeface="Times New Roman" pitchFamily="18" charset="0"/>
              </a:rPr>
              <a:t>Search Results</a:t>
            </a:r>
            <a:endParaRPr lang="en-US" sz="2400" dirty="0">
              <a:latin typeface="Times New Roman" pitchFamily="18" charset="0"/>
              <a:cs typeface="Times New Roman" pitchFamily="18" charset="0"/>
            </a:endParaRPr>
          </a:p>
        </p:txBody>
      </p:sp>
      <p:pic>
        <p:nvPicPr>
          <p:cNvPr id="5" name="Picture 4"/>
          <p:cNvPicPr/>
          <p:nvPr/>
        </p:nvPicPr>
        <p:blipFill>
          <a:blip r:embed="rId2"/>
          <a:srcRect/>
          <a:stretch>
            <a:fillRect/>
          </a:stretch>
        </p:blipFill>
        <p:spPr bwMode="auto">
          <a:xfrm>
            <a:off x="762000" y="1200150"/>
            <a:ext cx="7924800" cy="527685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00B050"/>
                </a:solidFill>
                <a:latin typeface="Times New Roman" pitchFamily="18" charset="0"/>
                <a:cs typeface="Times New Roman" pitchFamily="18" charset="0"/>
              </a:rPr>
              <a:t>EXISISTING SYSTEM</a:t>
            </a:r>
            <a:r>
              <a:rPr lang="en-US" sz="2800" dirty="0">
                <a:solidFill>
                  <a:srgbClr val="00B050"/>
                </a:solidFill>
              </a:rPr>
              <a:t/>
            </a:r>
            <a:br>
              <a:rPr lang="en-US" sz="2800" dirty="0">
                <a:solidFill>
                  <a:srgbClr val="00B050"/>
                </a:solidFill>
              </a:rPr>
            </a:br>
            <a:endParaRPr lang="en-US" sz="2800" dirty="0">
              <a:solidFill>
                <a:srgbClr val="00B050"/>
              </a:solidFill>
            </a:endParaRPr>
          </a:p>
        </p:txBody>
      </p:sp>
      <p:sp>
        <p:nvSpPr>
          <p:cNvPr id="3" name="Content Placeholder 2"/>
          <p:cNvSpPr>
            <a:spLocks noGrp="1"/>
          </p:cNvSpPr>
          <p:nvPr>
            <p:ph idx="1"/>
          </p:nvPr>
        </p:nvSpPr>
        <p:spPr/>
        <p:txBody>
          <a:bodyPr>
            <a:normAutofit fontScale="92500"/>
          </a:bodyPr>
          <a:lstStyle/>
          <a:p>
            <a:pPr fontAlgn="base"/>
            <a:r>
              <a:rPr lang="en-US" sz="2400" dirty="0">
                <a:latin typeface="Times New Roman" panose="02020603050405020304" pitchFamily="18" charset="0"/>
                <a:cs typeface="Times New Roman" panose="02020603050405020304" pitchFamily="18" charset="0"/>
              </a:rPr>
              <a:t>First, most existing schemes focus on encrypting a single access tree. However, it is impossible that all the documents in share a single access tree and how to construct a set of optimized access trees for the document collection is a huge challenge</a:t>
            </a:r>
          </a:p>
          <a:p>
            <a:pPr fontAlgn="base"/>
            <a:endParaRPr lang="en-US" sz="2400" dirty="0">
              <a:latin typeface="Times New Roman" panose="02020603050405020304" pitchFamily="18" charset="0"/>
              <a:cs typeface="Times New Roman" panose="02020603050405020304" pitchFamily="18" charset="0"/>
            </a:endParaRPr>
          </a:p>
          <a:p>
            <a:pPr fontAlgn="base"/>
            <a:r>
              <a:rPr lang="en-US" sz="2400" dirty="0">
                <a:latin typeface="Times New Roman" panose="02020603050405020304" pitchFamily="18" charset="0"/>
                <a:cs typeface="Times New Roman" panose="02020603050405020304" pitchFamily="18" charset="0"/>
              </a:rPr>
              <a:t>Second ,in most existing schemes, when the documents are mapped to a set of shared access trees, the data users need to store a large number of secret keys which will be analyzed in Hierarchical Document Encryption</a:t>
            </a:r>
          </a:p>
          <a:p>
            <a:pPr fontAlgn="base"/>
            <a:endParaRPr lang="en-US" sz="2400" dirty="0">
              <a:latin typeface="Times New Roman" panose="02020603050405020304" pitchFamily="18" charset="0"/>
              <a:cs typeface="Times New Roman" panose="02020603050405020304" pitchFamily="18" charset="0"/>
            </a:endParaRPr>
          </a:p>
          <a:p>
            <a:pPr fontAlgn="base"/>
            <a:r>
              <a:rPr lang="en-US" sz="2400" dirty="0">
                <a:latin typeface="Times New Roman" panose="02020603050405020304" pitchFamily="18" charset="0"/>
                <a:cs typeface="Times New Roman" panose="02020603050405020304" pitchFamily="18" charset="0"/>
              </a:rPr>
              <a:t>Except for access control, document search efficiency is also a challenge for a large document collection</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1" y="228600"/>
            <a:ext cx="5388782" cy="461665"/>
          </a:xfrm>
          <a:prstGeom prst="rect">
            <a:avLst/>
          </a:prstGeom>
        </p:spPr>
        <p:txBody>
          <a:bodyPr wrap="square">
            <a:spAutoFit/>
          </a:bodyPr>
          <a:lstStyle/>
          <a:p>
            <a:r>
              <a:rPr lang="en-US" sz="2400" dirty="0" smtClean="0">
                <a:latin typeface="Times New Roman" pitchFamily="18" charset="0"/>
                <a:cs typeface="Times New Roman" pitchFamily="18" charset="0"/>
              </a:rPr>
              <a:t>Activate User Request</a:t>
            </a:r>
            <a:endParaRPr lang="en-US" sz="2400" dirty="0">
              <a:latin typeface="Times New Roman" pitchFamily="18" charset="0"/>
              <a:cs typeface="Times New Roman" pitchFamily="18" charset="0"/>
            </a:endParaRPr>
          </a:p>
        </p:txBody>
      </p:sp>
      <p:pic>
        <p:nvPicPr>
          <p:cNvPr id="5" name="Picture 4"/>
          <p:cNvPicPr/>
          <p:nvPr/>
        </p:nvPicPr>
        <p:blipFill>
          <a:blip r:embed="rId2"/>
          <a:srcRect/>
          <a:stretch>
            <a:fillRect/>
          </a:stretch>
        </p:blipFill>
        <p:spPr bwMode="auto">
          <a:xfrm>
            <a:off x="685800" y="1200150"/>
            <a:ext cx="7848600" cy="520065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152400"/>
            <a:ext cx="5192389" cy="461665"/>
          </a:xfrm>
          <a:prstGeom prst="rect">
            <a:avLst/>
          </a:prstGeom>
        </p:spPr>
        <p:txBody>
          <a:bodyPr wrap="square">
            <a:spAutoFit/>
          </a:bodyPr>
          <a:lstStyle/>
          <a:p>
            <a:r>
              <a:rPr lang="en-US" sz="2400" dirty="0" smtClean="0">
                <a:latin typeface="Times New Roman" pitchFamily="18" charset="0"/>
                <a:cs typeface="Times New Roman" pitchFamily="18" charset="0"/>
              </a:rPr>
              <a:t>Key Generations</a:t>
            </a:r>
            <a:endParaRPr lang="en-US" sz="2400" dirty="0">
              <a:latin typeface="Times New Roman" pitchFamily="18" charset="0"/>
              <a:cs typeface="Times New Roman" pitchFamily="18" charset="0"/>
            </a:endParaRPr>
          </a:p>
        </p:txBody>
      </p:sp>
      <p:pic>
        <p:nvPicPr>
          <p:cNvPr id="5" name="Picture 4"/>
          <p:cNvPicPr/>
          <p:nvPr/>
        </p:nvPicPr>
        <p:blipFill>
          <a:blip r:embed="rId2"/>
          <a:srcRect/>
          <a:stretch>
            <a:fillRect/>
          </a:stretch>
        </p:blipFill>
        <p:spPr bwMode="auto">
          <a:xfrm>
            <a:off x="533400" y="1200150"/>
            <a:ext cx="8077200" cy="497205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1" y="228600"/>
            <a:ext cx="5773118" cy="461665"/>
          </a:xfrm>
          <a:prstGeom prst="rect">
            <a:avLst/>
          </a:prstGeom>
        </p:spPr>
        <p:txBody>
          <a:bodyPr wrap="square">
            <a:spAutoFit/>
          </a:bodyPr>
          <a:lstStyle/>
          <a:p>
            <a:r>
              <a:rPr lang="en-US" sz="2400" dirty="0" smtClean="0">
                <a:latin typeface="Times New Roman" pitchFamily="18" charset="0"/>
                <a:cs typeface="Times New Roman" pitchFamily="18" charset="0"/>
              </a:rPr>
              <a:t>Cloud View Files</a:t>
            </a:r>
            <a:endParaRPr lang="en-US" sz="2400" dirty="0">
              <a:latin typeface="Times New Roman" pitchFamily="18" charset="0"/>
              <a:cs typeface="Times New Roman" pitchFamily="18" charset="0"/>
            </a:endParaRPr>
          </a:p>
        </p:txBody>
      </p:sp>
      <p:pic>
        <p:nvPicPr>
          <p:cNvPr id="5" name="Picture 4"/>
          <p:cNvPicPr/>
          <p:nvPr/>
        </p:nvPicPr>
        <p:blipFill>
          <a:blip r:embed="rId2"/>
          <a:srcRect/>
          <a:stretch>
            <a:fillRect/>
          </a:stretch>
        </p:blipFill>
        <p:spPr bwMode="auto">
          <a:xfrm>
            <a:off x="609600" y="1200150"/>
            <a:ext cx="7696200" cy="512445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152400"/>
            <a:ext cx="5832821" cy="461665"/>
          </a:xfrm>
          <a:prstGeom prst="rect">
            <a:avLst/>
          </a:prstGeom>
        </p:spPr>
        <p:txBody>
          <a:bodyPr wrap="square">
            <a:spAutoFit/>
          </a:bodyPr>
          <a:lstStyle/>
          <a:p>
            <a:r>
              <a:rPr lang="en-US" sz="2400" dirty="0" smtClean="0">
                <a:latin typeface="Times New Roman" pitchFamily="18" charset="0"/>
                <a:cs typeface="Times New Roman" pitchFamily="18" charset="0"/>
              </a:rPr>
              <a:t>Activate Owners</a:t>
            </a:r>
            <a:endParaRPr lang="en-US" sz="2400" dirty="0">
              <a:latin typeface="Times New Roman" pitchFamily="18" charset="0"/>
              <a:cs typeface="Times New Roman" pitchFamily="18" charset="0"/>
            </a:endParaRPr>
          </a:p>
        </p:txBody>
      </p:sp>
      <p:pic>
        <p:nvPicPr>
          <p:cNvPr id="5" name="Picture 4"/>
          <p:cNvPicPr/>
          <p:nvPr/>
        </p:nvPicPr>
        <p:blipFill>
          <a:blip r:embed="rId2"/>
          <a:srcRect/>
          <a:stretch>
            <a:fillRect/>
          </a:stretch>
        </p:blipFill>
        <p:spPr bwMode="auto">
          <a:xfrm>
            <a:off x="304800" y="1200150"/>
            <a:ext cx="8001000" cy="520065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800" b="1" dirty="0">
                <a:solidFill>
                  <a:srgbClr val="00B050"/>
                </a:solidFill>
                <a:latin typeface="Times New Roman" pitchFamily="18" charset="0"/>
                <a:cs typeface="Times New Roman" pitchFamily="18" charset="0"/>
              </a:rPr>
              <a:t>CONCLUSION</a:t>
            </a:r>
            <a:r>
              <a:rPr lang="en-US" sz="2800" dirty="0">
                <a:solidFill>
                  <a:srgbClr val="00B050"/>
                </a:solidFill>
                <a:latin typeface="Times New Roman" pitchFamily="18" charset="0"/>
                <a:cs typeface="Times New Roman" pitchFamily="18" charset="0"/>
              </a:rPr>
              <a:t/>
            </a:r>
            <a:br>
              <a:rPr lang="en-US" sz="2800" dirty="0">
                <a:solidFill>
                  <a:srgbClr val="00B050"/>
                </a:solidFill>
                <a:latin typeface="Times New Roman" pitchFamily="18" charset="0"/>
                <a:cs typeface="Times New Roman" pitchFamily="18" charset="0"/>
              </a:rPr>
            </a:br>
            <a:endParaRPr lang="en-US" sz="2800" dirty="0">
              <a:solidFill>
                <a:srgbClr val="00B050"/>
              </a:solidFill>
              <a:latin typeface="Times New Roman" pitchFamily="18" charset="0"/>
              <a:cs typeface="Times New Roman" pitchFamily="18" charset="0"/>
            </a:endParaRPr>
          </a:p>
        </p:txBody>
      </p:sp>
      <p:sp>
        <p:nvSpPr>
          <p:cNvPr id="4" name="Content Placeholder 3"/>
          <p:cNvSpPr>
            <a:spLocks noGrp="1"/>
          </p:cNvSpPr>
          <p:nvPr>
            <p:ph idx="1"/>
          </p:nvPr>
        </p:nvSpPr>
        <p:spPr>
          <a:xfrm>
            <a:off x="457200" y="1295400"/>
            <a:ext cx="8229600" cy="4830763"/>
          </a:xfrm>
        </p:spPr>
        <p:txBody>
          <a:bodyPr>
            <a:noAutofit/>
          </a:bodyPr>
          <a:lstStyle/>
          <a:p>
            <a:pPr algn="just"/>
            <a:r>
              <a:rPr lang="en-US" sz="2400" dirty="0">
                <a:latin typeface="Times New Roman" pitchFamily="18" charset="0"/>
                <a:cs typeface="Times New Roman" pitchFamily="18" charset="0"/>
              </a:rPr>
              <a:t>Further, the ARF tree is proposed to organize the document vectors based on their similarities. At last, a depth-first search algorithm is designed to improve the search efficiency for the data users which is extremely important for large document collections. The performance of the approach is thoroughly evaluated by both theoretical analysis and experiments </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this </a:t>
            </a:r>
            <a:r>
              <a:rPr lang="en-US" sz="2400" dirty="0" smtClean="0">
                <a:latin typeface="Times New Roman" pitchFamily="18" charset="0"/>
                <a:cs typeface="Times New Roman" pitchFamily="18" charset="0"/>
              </a:rPr>
              <a:t>Project, </a:t>
            </a:r>
            <a:r>
              <a:rPr lang="en-US" sz="2400" dirty="0">
                <a:latin typeface="Times New Roman" pitchFamily="18" charset="0"/>
                <a:cs typeface="Times New Roman" pitchFamily="18" charset="0"/>
              </a:rPr>
              <a:t>we assume that each node in the access trees represent an “AND” gate and this limits the flexibility of assigning the attributes to the documents. In the future, we will attempt to introduce “OR” gates into the access trees. Second, the access structure of the document collection is generated in a greedy manner and we will check whether it can be further optimized to decrease the number of access trees</a:t>
            </a:r>
            <a:endParaRPr lang="en-US" sz="2400" dirty="0">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1143000"/>
          </a:xfrm>
        </p:spPr>
        <p:txBody>
          <a:bodyPr>
            <a:normAutofit/>
          </a:bodyPr>
          <a:lstStyle/>
          <a:p>
            <a:r>
              <a:rPr lang="en-IN" sz="2800" b="1" dirty="0">
                <a:solidFill>
                  <a:srgbClr val="00B050"/>
                </a:solidFill>
                <a:latin typeface="Times New Roman" pitchFamily="18" charset="0"/>
                <a:cs typeface="Times New Roman" pitchFamily="18" charset="0"/>
              </a:rPr>
              <a:t>DISADVANTAGES OF </a:t>
            </a:r>
            <a:r>
              <a:rPr lang="en-US" sz="2800" b="1" dirty="0">
                <a:solidFill>
                  <a:srgbClr val="00B050"/>
                </a:solidFill>
                <a:latin typeface="Times New Roman" pitchFamily="18" charset="0"/>
                <a:cs typeface="Times New Roman" pitchFamily="18" charset="0"/>
              </a:rPr>
              <a:t>EXISISTING SYSTEM</a:t>
            </a:r>
            <a:endParaRPr lang="en-US" sz="2800" dirty="0">
              <a:solidFill>
                <a:srgbClr val="00B05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fontAlgn="base"/>
            <a:r>
              <a:rPr lang="en-US" sz="2400" dirty="0">
                <a:latin typeface="Times New Roman" panose="02020603050405020304" pitchFamily="18" charset="0"/>
                <a:cs typeface="Times New Roman" panose="02020603050405020304" pitchFamily="18" charset="0"/>
              </a:rPr>
              <a:t>However, all these schemes cannot support effective, flexible and efficient document search because of their simple functionalities</a:t>
            </a:r>
            <a:r>
              <a:rPr lang="en-US" sz="2400" dirty="0" smtClean="0">
                <a:latin typeface="Times New Roman" panose="02020603050405020304" pitchFamily="18" charset="0"/>
                <a:cs typeface="Times New Roman" panose="02020603050405020304" pitchFamily="18" charset="0"/>
              </a:rPr>
              <a:t>.</a:t>
            </a:r>
          </a:p>
          <a:p>
            <a:pPr fontAlgn="base"/>
            <a:endParaRPr lang="en-US" sz="2400" dirty="0">
              <a:latin typeface="Times New Roman" panose="02020603050405020304" pitchFamily="18" charset="0"/>
              <a:cs typeface="Times New Roman" panose="02020603050405020304" pitchFamily="18" charset="0"/>
            </a:endParaRPr>
          </a:p>
          <a:p>
            <a:pPr fontAlgn="base"/>
            <a:r>
              <a:rPr lang="en-US" sz="2400" dirty="0">
                <a:latin typeface="Times New Roman" panose="02020603050405020304" pitchFamily="18" charset="0"/>
                <a:cs typeface="Times New Roman" panose="02020603050405020304" pitchFamily="18" charset="0"/>
              </a:rPr>
              <a:t>The sensitive information, such as personal information, company financial data and government documents, to the public is a big threat to the data owners. In addition, to make full use of the data on the cloud, the data users need to access them flexibly and efficiently is not possible</a:t>
            </a:r>
          </a:p>
          <a:p>
            <a:pPr>
              <a:buNone/>
            </a:pPr>
            <a:r>
              <a:rPr lang="en-IN" sz="2400"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pPr>
              <a:buNone/>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00B050"/>
                </a:solidFill>
                <a:latin typeface="Times New Roman" pitchFamily="18" charset="0"/>
                <a:cs typeface="Times New Roman" pitchFamily="18" charset="0"/>
              </a:rPr>
              <a:t>PROPOSED SYSTEM</a:t>
            </a:r>
            <a:r>
              <a:rPr lang="en-US" sz="2800" dirty="0">
                <a:solidFill>
                  <a:srgbClr val="00B050"/>
                </a:solidFill>
                <a:latin typeface="Times New Roman" pitchFamily="18" charset="0"/>
                <a:cs typeface="Times New Roman" pitchFamily="18" charset="0"/>
              </a:rPr>
              <a:t/>
            </a:r>
            <a:br>
              <a:rPr lang="en-US" sz="2800" dirty="0">
                <a:solidFill>
                  <a:srgbClr val="00B050"/>
                </a:solidFill>
                <a:latin typeface="Times New Roman" pitchFamily="18" charset="0"/>
                <a:cs typeface="Times New Roman" pitchFamily="18" charset="0"/>
              </a:rPr>
            </a:br>
            <a:endParaRPr lang="en-US" sz="2800" dirty="0">
              <a:solidFill>
                <a:srgbClr val="00B05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fontAlgn="base"/>
            <a:r>
              <a:rPr lang="en-US" sz="2000" dirty="0">
                <a:latin typeface="Times New Roman" panose="02020603050405020304" pitchFamily="18" charset="0"/>
                <a:cs typeface="Times New Roman" panose="02020603050405020304" pitchFamily="18" charset="0"/>
              </a:rPr>
              <a:t>To support the previously discussed service, we first design an  algorithm to generate hierarchical access trees for the document collection. The proposed algorithm employs the greedy strategy to build the access trees incrementally and each access tree grows by continuously splitting the nodes In the tree.</a:t>
            </a:r>
          </a:p>
          <a:p>
            <a:pPr fontAlgn="base"/>
            <a:r>
              <a:rPr lang="en-US" sz="2000" dirty="0">
                <a:latin typeface="Times New Roman" panose="02020603050405020304" pitchFamily="18" charset="0"/>
                <a:cs typeface="Times New Roman" panose="02020603050405020304" pitchFamily="18" charset="0"/>
              </a:rPr>
              <a:t>Then we design a </a:t>
            </a:r>
            <a:r>
              <a:rPr lang="en-US" sz="2000" dirty="0" err="1">
                <a:latin typeface="Times New Roman" panose="02020603050405020304" pitchFamily="18" charset="0"/>
                <a:cs typeface="Times New Roman" panose="02020603050405020304" pitchFamily="18" charset="0"/>
              </a:rPr>
              <a:t>ciphertext</a:t>
            </a:r>
            <a:r>
              <a:rPr lang="en-US" sz="2000" dirty="0">
                <a:latin typeface="Times New Roman" panose="02020603050405020304" pitchFamily="18" charset="0"/>
                <a:cs typeface="Times New Roman" panose="02020603050405020304" pitchFamily="18" charset="0"/>
              </a:rPr>
              <a:t>-policy attribute-based hierarchical document collection encryption scheme called CP-ABHE. In the proposed scheme, a set of documents can share a same integrated access tree and be encrypted together rather than being encrypted individually.</a:t>
            </a:r>
          </a:p>
          <a:p>
            <a:pPr fontAlgn="base"/>
            <a:r>
              <a:rPr lang="en-US" sz="2000" dirty="0">
                <a:latin typeface="Times New Roman" panose="02020603050405020304" pitchFamily="18" charset="0"/>
                <a:cs typeface="Times New Roman" panose="02020603050405020304" pitchFamily="18" charset="0"/>
              </a:rPr>
              <a:t>. We first map the documents to document vectors based on the TF-IDF model and, in addition, the attributes of the documents are also taken into consideration. The similarity function between the document vectors is carefully designed and the vectors are organized based on their relative similarities in the attribute-based retrieval features (ARF) tree</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solidFill>
                  <a:srgbClr val="00B050"/>
                </a:solidFill>
                <a:latin typeface="Times New Roman" pitchFamily="18" charset="0"/>
                <a:cs typeface="Times New Roman" pitchFamily="18" charset="0"/>
              </a:rPr>
              <a:t>ADVANTAGES OF PROPOSED SYSTEM</a:t>
            </a:r>
            <a:endParaRPr lang="en-US" sz="2800" b="1" dirty="0">
              <a:solidFill>
                <a:srgbClr val="00B05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10000"/>
          </a:bodyPr>
          <a:lstStyle/>
          <a:p>
            <a:pPr fontAlgn="base"/>
            <a:r>
              <a:rPr lang="en-US" sz="2800" dirty="0"/>
              <a:t>An advantage of the scheme is that the data users can decrypt all the authorized documents by computing the secret key once.</a:t>
            </a:r>
          </a:p>
          <a:p>
            <a:pPr fontAlgn="base"/>
            <a:r>
              <a:rPr lang="en-US" sz="2800" dirty="0"/>
              <a:t>To make the data users able to access part of on demands, a possible approach is encrypting the documents through attribute-based encryption(ABE) schemes ,before outsourcing them to the cloud.</a:t>
            </a:r>
          </a:p>
          <a:p>
            <a:pPr fontAlgn="base"/>
            <a:r>
              <a:rPr lang="en-US" sz="2800" dirty="0"/>
              <a:t>In these scheme can upload the multiples file by encrypting and we can download the multiple files at a time</a:t>
            </a:r>
          </a:p>
          <a:p>
            <a:pPr fontAlgn="base"/>
            <a:endParaRPr lang="en-US" sz="2800" dirty="0"/>
          </a:p>
          <a:p>
            <a:pPr marL="0" lvl="0" indent="0">
              <a:buNone/>
            </a:pPr>
            <a:r>
              <a:rPr lang="en-US" sz="2800" dirty="0" smtClean="0">
                <a:latin typeface="Times New Roman" pitchFamily="18" charset="0"/>
                <a:cs typeface="Times New Roman" pitchFamily="18" charset="0"/>
              </a:rPr>
              <a:t>  </a:t>
            </a:r>
            <a:endParaRPr lang="en-US" sz="2800" dirty="0">
              <a:latin typeface="Times New Roman" pitchFamily="18" charset="0"/>
              <a:cs typeface="Times New Roman" pitchFamily="18" charset="0"/>
            </a:endParaRPr>
          </a:p>
          <a:p>
            <a:pPr>
              <a:buNone/>
            </a:pPr>
            <a:r>
              <a:rPr lang="en-US" sz="2800" dirty="0">
                <a:latin typeface="Times New Roman" pitchFamily="18" charset="0"/>
                <a:cs typeface="Times New Roman" pitchFamily="18" charset="0"/>
              </a:rPr>
              <a:t> </a:t>
            </a:r>
          </a:p>
          <a:p>
            <a:pPr>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00B050"/>
                </a:solidFill>
                <a:latin typeface="Times New Roman" pitchFamily="18" charset="0"/>
                <a:cs typeface="Times New Roman" pitchFamily="18" charset="0"/>
              </a:rPr>
              <a:t>SYSTEM REQUIREMENTS</a:t>
            </a:r>
            <a:endParaRPr lang="en-US" sz="2800" dirty="0">
              <a:solidFill>
                <a:srgbClr val="00B05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None/>
            </a:pPr>
            <a:r>
              <a:rPr lang="en-US" sz="2400" b="1" dirty="0">
                <a:latin typeface="Times New Roman" pitchFamily="18" charset="0"/>
                <a:cs typeface="Times New Roman" pitchFamily="18" charset="0"/>
              </a:rPr>
              <a:t>HARDWARE </a:t>
            </a:r>
            <a:r>
              <a:rPr lang="en-US" sz="2400" b="1" dirty="0" smtClean="0">
                <a:latin typeface="Times New Roman" pitchFamily="18" charset="0"/>
                <a:cs typeface="Times New Roman" pitchFamily="18" charset="0"/>
              </a:rPr>
              <a:t>REQUIREMENTS</a:t>
            </a:r>
          </a:p>
          <a:p>
            <a:pPr lvl="0"/>
            <a:r>
              <a:rPr lang="en-GB" sz="2000" dirty="0"/>
              <a:t>System			: 	Pentium Dual Core.</a:t>
            </a:r>
            <a:endParaRPr lang="en-US" sz="2000" dirty="0"/>
          </a:p>
          <a:p>
            <a:pPr lvl="0"/>
            <a:r>
              <a:rPr lang="en-GB" sz="2000" dirty="0"/>
              <a:t>Hard Disk 			: 	120 GB.</a:t>
            </a:r>
            <a:endParaRPr lang="en-US" sz="2000" dirty="0"/>
          </a:p>
          <a:p>
            <a:pPr lvl="0"/>
            <a:r>
              <a:rPr lang="en-GB" sz="2000" dirty="0"/>
              <a:t>Monitor			: 	15’’ LED</a:t>
            </a:r>
            <a:endParaRPr lang="en-US" sz="2000" dirty="0"/>
          </a:p>
          <a:p>
            <a:pPr lvl="0"/>
            <a:r>
              <a:rPr lang="en-GB" sz="2000" dirty="0"/>
              <a:t>Input Devices		</a:t>
            </a:r>
            <a:r>
              <a:rPr lang="en-GB" sz="2000" dirty="0" smtClean="0"/>
              <a:t>                : </a:t>
            </a:r>
            <a:r>
              <a:rPr lang="en-GB" sz="2000" dirty="0"/>
              <a:t>	Keyboard, Mouse</a:t>
            </a:r>
            <a:endParaRPr lang="en-US" sz="2000" dirty="0"/>
          </a:p>
          <a:p>
            <a:pPr lvl="0"/>
            <a:r>
              <a:rPr lang="en-GB" sz="2000" dirty="0"/>
              <a:t>Ram				: 	1GB.</a:t>
            </a:r>
            <a:endParaRPr lang="en-US" sz="2000" dirty="0"/>
          </a:p>
          <a:p>
            <a:pPr>
              <a:buNone/>
            </a:pPr>
            <a:r>
              <a:rPr lang="en-GB" sz="2000" dirty="0"/>
              <a:t> </a:t>
            </a:r>
            <a:endParaRPr lang="en-US" sz="2000" dirty="0"/>
          </a:p>
          <a:p>
            <a:pPr>
              <a:buNone/>
            </a:pPr>
            <a:endParaRPr lang="en-US" sz="2400"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00B050"/>
                </a:solidFill>
                <a:latin typeface="Times New Roman" pitchFamily="18" charset="0"/>
                <a:cs typeface="Times New Roman" pitchFamily="18" charset="0"/>
              </a:rPr>
              <a:t>SYSTEM REQUIREMENTS</a:t>
            </a:r>
            <a:endParaRPr lang="en-US" sz="2800" dirty="0">
              <a:solidFill>
                <a:srgbClr val="00B05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None/>
            </a:pPr>
            <a:r>
              <a:rPr lang="en-US" sz="2400" b="1" dirty="0">
                <a:latin typeface="Times New Roman" pitchFamily="18" charset="0"/>
                <a:cs typeface="Times New Roman" pitchFamily="18" charset="0"/>
              </a:rPr>
              <a:t>SOFTWARE </a:t>
            </a:r>
            <a:r>
              <a:rPr lang="en-US" sz="2400" b="1" dirty="0" smtClean="0">
                <a:latin typeface="Times New Roman" pitchFamily="18" charset="0"/>
                <a:cs typeface="Times New Roman" pitchFamily="18" charset="0"/>
              </a:rPr>
              <a:t>REQUIREMENTS</a:t>
            </a:r>
          </a:p>
          <a:p>
            <a:pPr lvl="0"/>
            <a:r>
              <a:rPr lang="en-US" sz="2000" dirty="0">
                <a:latin typeface="Times New Roman" pitchFamily="18" charset="0"/>
                <a:cs typeface="Times New Roman" pitchFamily="18" charset="0"/>
              </a:rPr>
              <a:t>Operating system 		: 	Windows 7.</a:t>
            </a:r>
          </a:p>
          <a:p>
            <a:pPr lvl="0"/>
            <a:r>
              <a:rPr lang="en-US" sz="2000" dirty="0">
                <a:latin typeface="Times New Roman" pitchFamily="18" charset="0"/>
                <a:cs typeface="Times New Roman" pitchFamily="18" charset="0"/>
              </a:rPr>
              <a:t>Coding Language		:	JAVA/J2EE</a:t>
            </a:r>
          </a:p>
          <a:p>
            <a:pPr lvl="0"/>
            <a:r>
              <a:rPr lang="en-US" sz="2000" dirty="0">
                <a:latin typeface="Times New Roman" pitchFamily="18" charset="0"/>
                <a:cs typeface="Times New Roman" pitchFamily="18" charset="0"/>
              </a:rPr>
              <a:t>Tool				:	Net beans 7.2.1</a:t>
            </a:r>
          </a:p>
          <a:p>
            <a:pPr lvl="0"/>
            <a:r>
              <a:rPr lang="en-US" sz="2000" dirty="0">
                <a:latin typeface="Times New Roman" pitchFamily="18" charset="0"/>
                <a:cs typeface="Times New Roman" pitchFamily="18" charset="0"/>
              </a:rPr>
              <a:t>Database			:	MYSQL</a:t>
            </a:r>
          </a:p>
          <a:p>
            <a:pPr>
              <a:buNone/>
            </a:pPr>
            <a:endParaRPr lang="en-US" sz="2400" dirty="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00B050"/>
                </a:solidFill>
                <a:latin typeface="Times New Roman" pitchFamily="18" charset="0"/>
                <a:cs typeface="Times New Roman" pitchFamily="18" charset="0"/>
              </a:rPr>
              <a:t>MODULES</a:t>
            </a:r>
            <a:endParaRPr lang="en-US" sz="2800" b="1" dirty="0">
              <a:solidFill>
                <a:srgbClr val="00B05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457200" lvl="0" indent="-457200">
              <a:buFont typeface="+mj-lt"/>
              <a:buAutoNum type="arabicPeriod"/>
            </a:pPr>
            <a:r>
              <a:rPr lang="en-US" sz="2400" dirty="0">
                <a:latin typeface="Times New Roman" pitchFamily="18" charset="0"/>
                <a:cs typeface="Times New Roman" pitchFamily="18" charset="0"/>
              </a:rPr>
              <a:t>Data </a:t>
            </a:r>
            <a:r>
              <a:rPr lang="en-US" sz="2400" dirty="0" smtClean="0">
                <a:latin typeface="Times New Roman" pitchFamily="18" charset="0"/>
                <a:cs typeface="Times New Roman" pitchFamily="18" charset="0"/>
              </a:rPr>
              <a:t>Owner</a:t>
            </a:r>
          </a:p>
          <a:p>
            <a:pPr marL="457200" lvl="0" indent="-457200">
              <a:buFont typeface="+mj-lt"/>
              <a:buAutoNum type="arabicPeriod"/>
            </a:pPr>
            <a:endParaRPr lang="en-US" sz="2400" dirty="0">
              <a:latin typeface="Times New Roman" pitchFamily="18" charset="0"/>
              <a:cs typeface="Times New Roman" pitchFamily="18" charset="0"/>
            </a:endParaRPr>
          </a:p>
          <a:p>
            <a:pPr marL="457200" lvl="0" indent="-457200">
              <a:buFont typeface="+mj-lt"/>
              <a:buAutoNum type="arabicPeriod"/>
            </a:pPr>
            <a:r>
              <a:rPr lang="en-US" sz="2400" dirty="0">
                <a:latin typeface="Times New Roman" pitchFamily="18" charset="0"/>
                <a:cs typeface="Times New Roman" pitchFamily="18" charset="0"/>
              </a:rPr>
              <a:t>Encrypted Document </a:t>
            </a:r>
            <a:r>
              <a:rPr lang="en-US" sz="2400" dirty="0" smtClean="0">
                <a:latin typeface="Times New Roman" pitchFamily="18" charset="0"/>
                <a:cs typeface="Times New Roman" pitchFamily="18" charset="0"/>
              </a:rPr>
              <a:t>Collection</a:t>
            </a:r>
          </a:p>
          <a:p>
            <a:pPr marL="457200" lvl="0" indent="-457200">
              <a:buFont typeface="+mj-lt"/>
              <a:buAutoNum type="arabicPeriod"/>
            </a:pPr>
            <a:endParaRPr lang="en-US" sz="2400" dirty="0">
              <a:latin typeface="Times New Roman" pitchFamily="18" charset="0"/>
              <a:cs typeface="Times New Roman" pitchFamily="18" charset="0"/>
            </a:endParaRPr>
          </a:p>
          <a:p>
            <a:pPr marL="457200" lvl="0" indent="-457200">
              <a:buFont typeface="+mj-lt"/>
              <a:buAutoNum type="arabicPeriod"/>
            </a:pPr>
            <a:r>
              <a:rPr lang="en-US" sz="2400" dirty="0">
                <a:latin typeface="Times New Roman" pitchFamily="18" charset="0"/>
                <a:cs typeface="Times New Roman" pitchFamily="18" charset="0"/>
              </a:rPr>
              <a:t>Cloud </a:t>
            </a:r>
            <a:r>
              <a:rPr lang="en-US" sz="2400" dirty="0" smtClean="0">
                <a:latin typeface="Times New Roman" pitchFamily="18" charset="0"/>
                <a:cs typeface="Times New Roman" pitchFamily="18" charset="0"/>
              </a:rPr>
              <a:t>Server</a:t>
            </a:r>
          </a:p>
          <a:p>
            <a:pPr marL="457200" lvl="0" indent="-457200">
              <a:buFont typeface="+mj-lt"/>
              <a:buAutoNum type="arabicPeriod"/>
            </a:pPr>
            <a:endParaRPr lang="en-US" sz="2400" dirty="0">
              <a:latin typeface="Times New Roman" pitchFamily="18" charset="0"/>
              <a:cs typeface="Times New Roman" pitchFamily="18" charset="0"/>
            </a:endParaRPr>
          </a:p>
          <a:p>
            <a:pPr marL="457200" lvl="0" indent="-457200">
              <a:buFont typeface="+mj-lt"/>
              <a:buAutoNum type="arabicPeriod"/>
            </a:pPr>
            <a:r>
              <a:rPr lang="en-US" sz="2400" dirty="0">
                <a:latin typeface="Times New Roman" pitchFamily="18" charset="0"/>
                <a:cs typeface="Times New Roman" pitchFamily="18" charset="0"/>
              </a:rPr>
              <a:t>Attribute-based Retrieval Feature and ARF Tree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1148</Words>
  <Application>Microsoft Office PowerPoint</Application>
  <PresentationFormat>On-screen Show (4:3)</PresentationFormat>
  <Paragraphs>91</Paragraphs>
  <Slides>34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Times New Roman</vt:lpstr>
      <vt:lpstr>Office Theme</vt:lpstr>
      <vt:lpstr>Efficient Retrieval over Documents Encrypted by Attributes in Cloud Computing</vt:lpstr>
      <vt:lpstr>INTRODUCTION</vt:lpstr>
      <vt:lpstr>EXISISTING SYSTEM </vt:lpstr>
      <vt:lpstr>DISADVANTAGES OF EXISISTING SYSTEM</vt:lpstr>
      <vt:lpstr>PROPOSED SYSTEM </vt:lpstr>
      <vt:lpstr>ADVANTAGES OF PROPOSED SYSTEM</vt:lpstr>
      <vt:lpstr>SYSTEM REQUIREMENTS</vt:lpstr>
      <vt:lpstr>SYSTEM REQUIREMENTS</vt:lpstr>
      <vt:lpstr>MODULES</vt:lpstr>
      <vt:lpstr>PowerPoint Presentation</vt:lpstr>
      <vt:lpstr>PowerPoint Presentation</vt:lpstr>
      <vt:lpstr>PowerPoint Presentation</vt:lpstr>
      <vt:lpstr>PowerPoint Presentation</vt:lpstr>
      <vt:lpstr>UML DIAGRAMS </vt:lpstr>
      <vt:lpstr>SYSTEM ARCHITECTURE:   </vt:lpstr>
      <vt:lpstr>DATA FLOW DIAGRAM: </vt:lpstr>
      <vt:lpstr>PowerPoint Presentation</vt:lpstr>
      <vt:lpstr>USE CASE DIAGRAM</vt:lpstr>
      <vt:lpstr>CLASS DIAGRAM</vt:lpstr>
      <vt:lpstr>SEQUENCE DIAGRAM</vt:lpstr>
      <vt:lpstr>ACTIVITY DIAGRAM </vt:lpstr>
      <vt:lpstr>OUTPUT SCREENS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Customer-Satisfaction-Aware Optimal Multiserver Configuration for Profit Maximization in Cloud Computing</dc:title>
  <dc:creator>DHARANI</dc:creator>
  <cp:lastModifiedBy>welcome</cp:lastModifiedBy>
  <cp:revision>94</cp:revision>
  <dcterms:created xsi:type="dcterms:W3CDTF">2018-05-03T06:14:37Z</dcterms:created>
  <dcterms:modified xsi:type="dcterms:W3CDTF">2019-02-26T00:34:26Z</dcterms:modified>
</cp:coreProperties>
</file>